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87" r:id="rId3"/>
    <p:sldId id="291" r:id="rId4"/>
    <p:sldId id="277" r:id="rId5"/>
    <p:sldId id="280" r:id="rId6"/>
    <p:sldId id="267" r:id="rId7"/>
    <p:sldId id="272" r:id="rId8"/>
    <p:sldId id="293" r:id="rId9"/>
    <p:sldId id="274" r:id="rId10"/>
    <p:sldId id="310" r:id="rId11"/>
    <p:sldId id="279" r:id="rId12"/>
    <p:sldId id="278" r:id="rId13"/>
    <p:sldId id="265" r:id="rId14"/>
    <p:sldId id="313" r:id="rId15"/>
    <p:sldId id="286" r:id="rId16"/>
    <p:sldId id="303" r:id="rId17"/>
    <p:sldId id="304" r:id="rId18"/>
    <p:sldId id="314" r:id="rId19"/>
    <p:sldId id="297" r:id="rId20"/>
    <p:sldId id="312" r:id="rId21"/>
    <p:sldId id="283" r:id="rId22"/>
    <p:sldId id="284" r:id="rId23"/>
    <p:sldId id="302" r:id="rId24"/>
    <p:sldId id="281" r:id="rId25"/>
    <p:sldId id="294" r:id="rId26"/>
    <p:sldId id="301" r:id="rId27"/>
    <p:sldId id="308" r:id="rId28"/>
    <p:sldId id="309" r:id="rId29"/>
    <p:sldId id="298" r:id="rId30"/>
    <p:sldId id="292" r:id="rId31"/>
    <p:sldId id="296" r:id="rId32"/>
    <p:sldId id="290" r:id="rId33"/>
    <p:sldId id="300" r:id="rId34"/>
    <p:sldId id="307" r:id="rId35"/>
    <p:sldId id="282" r:id="rId36"/>
    <p:sldId id="311" r:id="rId37"/>
    <p:sldId id="295" r:id="rId38"/>
    <p:sldId id="261" r:id="rId39"/>
    <p:sldId id="306" r:id="rId40"/>
  </p:sldIdLst>
  <p:sldSz cx="9144000" cy="6858000" type="screen4x3"/>
  <p:notesSz cx="6858000" cy="9144000"/>
  <p:defaultTextStyle>
    <a:defPPr>
      <a:defRPr lang="de-A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9C"/>
    <a:srgbClr val="008462"/>
    <a:srgbClr val="626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91" autoAdjust="0"/>
    <p:restoredTop sz="95729" autoAdjust="0"/>
  </p:normalViewPr>
  <p:slideViewPr>
    <p:cSldViewPr>
      <p:cViewPr varScale="1">
        <p:scale>
          <a:sx n="68" d="100"/>
          <a:sy n="68" d="100"/>
        </p:scale>
        <p:origin x="53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noProof="0"/>
              <a:t>Textmasterformate durch Klicken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9B2DE7-FFB1-4D92-86B3-6D2E989DD29C}" type="slidenum">
              <a:rPr lang="de-AT" altLang="de-DE"/>
              <a:pPr/>
              <a:t>‹#›</a:t>
            </a:fld>
            <a:endParaRPr lang="de-AT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B2DE7-FFB1-4D92-86B3-6D2E989DD29C}" type="slidenum">
              <a:rPr lang="de-AT" altLang="de-DE" smtClean="0"/>
              <a:pPr/>
              <a:t>1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33893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5776" y="4149080"/>
            <a:ext cx="7544656" cy="863600"/>
          </a:xfrm>
        </p:spPr>
        <p:txBody>
          <a:bodyPr wrap="square" lIns="0" tIns="0" rIns="0" bIns="0"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92080" y="3140968"/>
            <a:ext cx="3168352" cy="792163"/>
          </a:xfrm>
        </p:spPr>
        <p:txBody>
          <a:bodyPr lIns="0" tIns="0" rIns="0" bIns="0"/>
          <a:lstStyle>
            <a:lvl1pPr marL="0" indent="0"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4593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659C"/>
              </a:buClr>
              <a:defRPr/>
            </a:lvl1pPr>
            <a:lvl2pPr>
              <a:buClr>
                <a:srgbClr val="00659C"/>
              </a:buClr>
              <a:defRPr/>
            </a:lvl2pPr>
            <a:lvl3pPr>
              <a:buClr>
                <a:srgbClr val="00659C"/>
              </a:buClr>
              <a:defRPr/>
            </a:lvl3pPr>
            <a:lvl4pPr>
              <a:buClr>
                <a:srgbClr val="00659C"/>
              </a:buClr>
              <a:defRPr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EA2E9EE7-2069-4723-9DA4-5EFF1549E298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9669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17538" y="1844675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572000" y="1844824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E87EB82C-0050-46D2-9459-9E9E2E55C9EF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72917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7700" y="1412776"/>
            <a:ext cx="7848600" cy="622300"/>
          </a:xfrm>
        </p:spPr>
        <p:txBody>
          <a:bodyPr/>
          <a:lstStyle>
            <a:lvl1pPr algn="ctr">
              <a:defRPr>
                <a:solidFill>
                  <a:srgbClr val="0065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47527" y="2420888"/>
            <a:ext cx="7860637" cy="450366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14A2A0DA-0AB6-496B-B5A4-8CCE1A5D98DC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1531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5157192"/>
            <a:ext cx="7848600" cy="6223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931078" y="1268611"/>
            <a:ext cx="5273480" cy="37445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4F2B3864-DE76-4F3F-B426-9C2A0C0FD749}" type="slidenum">
              <a:rPr lang="de-AT" altLang="de-DE" sz="80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47733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908050"/>
            <a:ext cx="68405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Titelmasterformat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844675"/>
            <a:ext cx="7848600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Textmasterformate durch Klicken bearbeiten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0788" y="6237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626B71"/>
                </a:solidFill>
              </a:defRPr>
            </a:lvl1pPr>
          </a:lstStyle>
          <a:p>
            <a:endParaRPr lang="de-AT" altLang="de-DE" sz="1000">
              <a:solidFill>
                <a:schemeClr val="tx1"/>
              </a:solidFill>
            </a:endParaRPr>
          </a:p>
          <a:p>
            <a:fld id="{31DE281B-D09F-42CC-9757-3408CF379A3D}" type="slidenum">
              <a:rPr lang="de-AT" altLang="de-DE"/>
              <a:pPr/>
              <a:t>‹#›</a:t>
            </a:fld>
            <a:endParaRPr lang="de-AT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6237288"/>
            <a:ext cx="504031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626B7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48" r:id="rId2"/>
    <p:sldLayoutId id="2147483749" r:id="rId3"/>
    <p:sldLayoutId id="2147483750" r:id="rId4"/>
    <p:sldLayoutId id="2147483751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2546" r="20109"/>
          <a:stretch/>
        </p:blipFill>
        <p:spPr>
          <a:xfrm>
            <a:off x="1187624" y="1807100"/>
            <a:ext cx="2880320" cy="26305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4" y="4323298"/>
            <a:ext cx="1486029" cy="228620"/>
          </a:xfrm>
          <a:prstGeom prst="rect">
            <a:avLst/>
          </a:prstGeom>
        </p:spPr>
      </p:pic>
      <p:sp>
        <p:nvSpPr>
          <p:cNvPr id="307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915988" y="4437608"/>
            <a:ext cx="7688460" cy="863600"/>
          </a:xfrm>
        </p:spPr>
        <p:txBody>
          <a:bodyPr/>
          <a:lstStyle/>
          <a:p>
            <a:r>
              <a:rPr lang="de-AT" dirty="0"/>
              <a:t>Auslegung und Konstruktion eines Delta-Roboters zur Untersuchung der inversen Kinematik</a:t>
            </a:r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5580112" y="4005064"/>
            <a:ext cx="3311723" cy="792162"/>
          </a:xfrm>
        </p:spPr>
        <p:txBody>
          <a:bodyPr/>
          <a:lstStyle/>
          <a:p>
            <a:r>
              <a:rPr lang="de-DE" altLang="de-DE" dirty="0"/>
              <a:t>Felix Schausberger</a:t>
            </a:r>
            <a:r>
              <a:rPr lang="en-AT" altLang="de-DE" dirty="0"/>
              <a:t>, mr16b049</a:t>
            </a:r>
          </a:p>
        </p:txBody>
      </p:sp>
      <p:sp>
        <p:nvSpPr>
          <p:cNvPr id="4" name="Rectangle 18"/>
          <p:cNvSpPr txBox="1">
            <a:spLocks noChangeArrowheads="1"/>
          </p:cNvSpPr>
          <p:nvPr/>
        </p:nvSpPr>
        <p:spPr bwMode="auto">
          <a:xfrm>
            <a:off x="4355976" y="5733182"/>
            <a:ext cx="460851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AT" altLang="de-DE" kern="0" dirty="0"/>
              <a:t>Präsentation der Bachelorarbeit, 01.07.2019</a:t>
            </a:r>
            <a:endParaRPr lang="de-DE" altLang="de-DE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dirty="0"/>
              <a:t>Trajektorienplanung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Achsweises Verfahren </a:t>
            </a:r>
          </a:p>
          <a:p>
            <a:pPr lvl="1"/>
            <a:r>
              <a:rPr lang="de-AT" sz="2200" dirty="0"/>
              <a:t>S</a:t>
            </a:r>
            <a:r>
              <a:rPr lang="en-AT" sz="2200" dirty="0"/>
              <a:t>ucht sich kürzesten und schnellsten Weg zwischen zwei Punkten im Raum</a:t>
            </a:r>
          </a:p>
          <a:p>
            <a:endParaRPr lang="en-AT" sz="2400" dirty="0"/>
          </a:p>
          <a:p>
            <a:r>
              <a:rPr lang="en-AT" sz="2400" dirty="0"/>
              <a:t>Lineares Verfahren </a:t>
            </a:r>
          </a:p>
          <a:p>
            <a:pPr lvl="1"/>
            <a:r>
              <a:rPr lang="en-AT" sz="2200" dirty="0"/>
              <a:t>Aufteilung des Pfades in viele kleine Teilstrecken, welche achsweise angefahren werden</a:t>
            </a:r>
          </a:p>
          <a:p>
            <a:pPr lvl="1"/>
            <a:r>
              <a:rPr lang="en-AT" sz="2200" dirty="0"/>
              <a:t>Annäherung über Polynomfunktionen niedrigen Grades (</a:t>
            </a:r>
            <a:r>
              <a:rPr lang="de-AT" sz="2400" dirty="0"/>
              <a:t>kubische </a:t>
            </a:r>
            <a:r>
              <a:rPr lang="de-AT" sz="2400" dirty="0" err="1"/>
              <a:t>Spline</a:t>
            </a:r>
            <a:r>
              <a:rPr lang="de-AT" sz="2400" dirty="0"/>
              <a:t>-Interpolation</a:t>
            </a:r>
            <a:r>
              <a:rPr lang="en-AT" sz="2400" dirty="0"/>
              <a:t>)</a:t>
            </a:r>
            <a:r>
              <a:rPr lang="en-AT" sz="2200" dirty="0"/>
              <a:t> </a:t>
            </a:r>
          </a:p>
          <a:p>
            <a:pPr marL="457200" lvl="1" indent="0">
              <a:buNone/>
            </a:pPr>
            <a:endParaRPr lang="en-AT" sz="2200" dirty="0"/>
          </a:p>
          <a:p>
            <a:pPr marL="457200" lvl="1" indent="0">
              <a:buNone/>
            </a:pP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22335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Trajektorienplanung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11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81849"/>
            <a:ext cx="4448696" cy="333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/>
          <a:stretch/>
        </p:blipFill>
        <p:spPr>
          <a:xfrm>
            <a:off x="4283968" y="1723289"/>
            <a:ext cx="4441412" cy="33417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5536" y="6051136"/>
            <a:ext cx="1029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400" dirty="0" smtClean="0"/>
              <a:t>Abb. </a:t>
            </a:r>
            <a:r>
              <a:rPr lang="en-AT" sz="1400" dirty="0"/>
              <a:t>6: </a:t>
            </a:r>
            <a:r>
              <a:rPr lang="en-AT" sz="1400" dirty="0" smtClean="0"/>
              <a:t>Trajektorienplanung der </a:t>
            </a:r>
            <a:r>
              <a:rPr lang="de-AT" sz="1400" dirty="0" smtClean="0"/>
              <a:t>kubische</a:t>
            </a:r>
            <a:r>
              <a:rPr lang="en-AT" sz="1400" dirty="0"/>
              <a:t>n</a:t>
            </a:r>
            <a:r>
              <a:rPr lang="de-AT" sz="1400" dirty="0" smtClean="0"/>
              <a:t> </a:t>
            </a:r>
            <a:r>
              <a:rPr lang="de-AT" sz="1400" dirty="0" err="1" smtClean="0"/>
              <a:t>Spline</a:t>
            </a:r>
            <a:r>
              <a:rPr lang="de-AT" sz="1400" dirty="0" smtClean="0"/>
              <a:t>-Interpolation</a:t>
            </a:r>
            <a:r>
              <a:rPr lang="en-AT" sz="1400" dirty="0" smtClean="0"/>
              <a:t> (links) mit zugehöriger Information (rechts) </a:t>
            </a:r>
            <a:endParaRPr lang="en-AT" sz="1400" dirty="0"/>
          </a:p>
          <a:p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6887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7776" r="48965" b="53425"/>
          <a:stretch/>
        </p:blipFill>
        <p:spPr>
          <a:xfrm>
            <a:off x="5796136" y="4149080"/>
            <a:ext cx="2182853" cy="17859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dirty="0"/>
              <a:t>Diskussion</a:t>
            </a:r>
            <a:endParaRPr lang="de-AT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T" sz="2400" dirty="0"/>
              <a:t>Verbesserungspotenziale für weiterführende Arbeiten</a:t>
            </a:r>
            <a:endParaRPr lang="de-AT" sz="2400" dirty="0"/>
          </a:p>
          <a:p>
            <a:pPr lvl="1"/>
            <a:r>
              <a:rPr lang="en-AT" dirty="0"/>
              <a:t>Regelung auslegen (dynamisches Verhalten des Roboters)</a:t>
            </a:r>
            <a:endParaRPr lang="de-AT" dirty="0"/>
          </a:p>
          <a:p>
            <a:pPr lvl="1"/>
            <a:r>
              <a:rPr lang="en-AT" dirty="0"/>
              <a:t>Positionier- und Wiederholgenauigkeit verfeinern</a:t>
            </a:r>
            <a:endParaRPr lang="de-AT" dirty="0"/>
          </a:p>
          <a:p>
            <a:pPr lvl="2"/>
            <a:r>
              <a:rPr lang="en-AT" dirty="0" smtClean="0"/>
              <a:t>Fertigungs- </a:t>
            </a:r>
            <a:r>
              <a:rPr lang="en-AT" dirty="0"/>
              <a:t>und Montagetoleranzen der mechanischen </a:t>
            </a:r>
            <a:r>
              <a:rPr lang="en-AT" dirty="0" smtClean="0"/>
              <a:t>Struktur</a:t>
            </a:r>
          </a:p>
          <a:p>
            <a:pPr lvl="2"/>
            <a:r>
              <a:rPr lang="en-AT" dirty="0"/>
              <a:t>Trajektorien-/Pfadplanung (Linearisierung</a:t>
            </a:r>
            <a:r>
              <a:rPr lang="en-AT" dirty="0" smtClean="0"/>
              <a:t>)</a:t>
            </a:r>
            <a:endParaRPr lang="de-AT" dirty="0"/>
          </a:p>
          <a:p>
            <a:pPr lvl="1"/>
            <a:r>
              <a:rPr lang="en-AT" dirty="0"/>
              <a:t>Algorithmen verbessern</a:t>
            </a:r>
            <a:endParaRPr lang="de-AT" dirty="0"/>
          </a:p>
          <a:p>
            <a:pPr lvl="2"/>
            <a:r>
              <a:rPr lang="en-AT" dirty="0"/>
              <a:t>Zeitoptimierung</a:t>
            </a:r>
            <a:endParaRPr lang="de-AT" dirty="0"/>
          </a:p>
          <a:p>
            <a:pPr lvl="2"/>
            <a:r>
              <a:rPr lang="en-AT" dirty="0"/>
              <a:t>GUI</a:t>
            </a:r>
          </a:p>
          <a:p>
            <a:pPr lvl="1"/>
            <a:r>
              <a:rPr lang="en-AT" dirty="0"/>
              <a:t>Arbeitsraumanalysen, </a:t>
            </a:r>
            <a:br>
              <a:rPr lang="en-AT" dirty="0"/>
            </a:br>
            <a:r>
              <a:rPr lang="en-AT" dirty="0"/>
              <a:t>Singularitätsuntersuchungen, </a:t>
            </a:r>
            <a:br>
              <a:rPr lang="en-AT" dirty="0"/>
            </a:br>
            <a:r>
              <a:rPr lang="en-AT" dirty="0"/>
              <a:t>Dynamische Modellierungen </a:t>
            </a:r>
            <a:br>
              <a:rPr lang="en-AT" dirty="0"/>
            </a:br>
            <a:r>
              <a:rPr lang="en-AT" dirty="0"/>
              <a:t>des Roboters</a:t>
            </a:r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215460" y="4639169"/>
            <a:ext cx="1152128" cy="3019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7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Zusammenfassung 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M</a:t>
            </a:r>
            <a:r>
              <a:rPr lang="de-AT" sz="2400" dirty="0" err="1"/>
              <a:t>echatronische</a:t>
            </a:r>
            <a:r>
              <a:rPr lang="en-AT" sz="2400" dirty="0"/>
              <a:t> </a:t>
            </a:r>
            <a:r>
              <a:rPr lang="de-AT" sz="2400" dirty="0"/>
              <a:t>Auslegung eines Delta-Roboters für den Einsatz in</a:t>
            </a:r>
            <a:r>
              <a:rPr lang="en-AT" sz="2400" dirty="0"/>
              <a:t> </a:t>
            </a:r>
            <a:r>
              <a:rPr lang="de-AT" sz="2400" dirty="0"/>
              <a:t>der akademischen Ausbildung</a:t>
            </a:r>
            <a:endParaRPr lang="en-AT" sz="2400" dirty="0"/>
          </a:p>
          <a:p>
            <a:pPr lvl="1"/>
            <a:r>
              <a:rPr lang="en-AT" sz="2200" dirty="0"/>
              <a:t>G</a:t>
            </a:r>
            <a:r>
              <a:rPr lang="de-AT" sz="2200" dirty="0" err="1" smtClean="0"/>
              <a:t>eometrische</a:t>
            </a:r>
            <a:r>
              <a:rPr lang="de-AT" sz="2200" dirty="0" smtClean="0"/>
              <a:t> </a:t>
            </a:r>
            <a:r>
              <a:rPr lang="de-AT" sz="2200" dirty="0"/>
              <a:t>und </a:t>
            </a:r>
            <a:r>
              <a:rPr lang="de-AT" sz="2200" dirty="0" smtClean="0"/>
              <a:t>mathematische </a:t>
            </a:r>
            <a:r>
              <a:rPr lang="de-AT" sz="2200" dirty="0"/>
              <a:t>Modellierung</a:t>
            </a:r>
            <a:endParaRPr lang="en-AT" sz="2200" dirty="0"/>
          </a:p>
          <a:p>
            <a:pPr lvl="1"/>
            <a:r>
              <a:rPr lang="en-AT" sz="2200" dirty="0"/>
              <a:t>Konstruktion und Programmierung</a:t>
            </a:r>
          </a:p>
          <a:p>
            <a:pPr lvl="0"/>
            <a:r>
              <a:rPr lang="en-AT" sz="2400" dirty="0" smtClean="0"/>
              <a:t>Grundstein </a:t>
            </a:r>
            <a:r>
              <a:rPr lang="en-AT" sz="2400" dirty="0"/>
              <a:t>für w</a:t>
            </a:r>
            <a:r>
              <a:rPr lang="de-AT" sz="2400" dirty="0" smtClean="0"/>
              <a:t>eiterführende </a:t>
            </a:r>
            <a:r>
              <a:rPr lang="de-AT" sz="2400" dirty="0"/>
              <a:t>Arbeiten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05720"/>
            <a:ext cx="2699250" cy="1763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r="6841"/>
          <a:stretch/>
        </p:blipFill>
        <p:spPr>
          <a:xfrm>
            <a:off x="3755143" y="4249698"/>
            <a:ext cx="2396696" cy="16194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64" y="3429000"/>
            <a:ext cx="2273184" cy="18383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95736" y="6019800"/>
            <a:ext cx="562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400" dirty="0" smtClean="0"/>
              <a:t>Abb. 7: Detailansichten der generativ gefertigten Komponenten</a:t>
            </a:r>
            <a:endParaRPr lang="en-AT" sz="1400" dirty="0"/>
          </a:p>
          <a:p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4170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dirty="0" smtClean="0"/>
              <a:t>Anforderungen</a:t>
            </a:r>
            <a:endParaRPr lang="de-AT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T" dirty="0" smtClean="0"/>
              <a:t>Eigensicher </a:t>
            </a:r>
          </a:p>
          <a:p>
            <a:pPr lvl="1"/>
            <a:r>
              <a:rPr lang="en-AT" dirty="0" smtClean="0"/>
              <a:t>Arbeitsbereich ist definiert, Motoren schalten bei zu hohem Widerstand ab</a:t>
            </a:r>
            <a:endParaRPr lang="en-AT" dirty="0"/>
          </a:p>
          <a:p>
            <a:pPr lvl="0"/>
            <a:r>
              <a:rPr lang="en-AT" dirty="0"/>
              <a:t>Portabel und kompakt</a:t>
            </a:r>
          </a:p>
          <a:p>
            <a:pPr lvl="1"/>
            <a:r>
              <a:rPr lang="en-AT" dirty="0"/>
              <a:t>Kann von einer Person getragen </a:t>
            </a:r>
            <a:r>
              <a:rPr lang="en-AT" dirty="0" smtClean="0"/>
              <a:t>werden</a:t>
            </a:r>
          </a:p>
          <a:p>
            <a:pPr lvl="0"/>
            <a:r>
              <a:rPr lang="en-AT" dirty="0"/>
              <a:t>Robust</a:t>
            </a:r>
          </a:p>
          <a:p>
            <a:pPr lvl="1"/>
            <a:r>
              <a:rPr lang="en-AT" dirty="0"/>
              <a:t>Verwendete Materialien: Aluminium, Plexiglas, SLS und FFF </a:t>
            </a:r>
            <a:r>
              <a:rPr lang="en-AT" dirty="0" smtClean="0"/>
              <a:t>Teile</a:t>
            </a:r>
          </a:p>
          <a:p>
            <a:pPr lvl="0"/>
            <a:r>
              <a:rPr lang="en-AT" dirty="0"/>
              <a:t>Kostengünstig</a:t>
            </a:r>
          </a:p>
          <a:p>
            <a:pPr lvl="1"/>
            <a:r>
              <a:rPr lang="en-AT" dirty="0"/>
              <a:t>Motoren waren bereits vorhanden, SLS und FFF gedruckte Teile wurden im Haus gefertigt</a:t>
            </a:r>
          </a:p>
          <a:p>
            <a:pPr lvl="1"/>
            <a:r>
              <a:rPr lang="en-AT" dirty="0"/>
              <a:t>Budget: </a:t>
            </a:r>
            <a:r>
              <a:rPr lang="de-AT" dirty="0"/>
              <a:t>25</a:t>
            </a:r>
            <a:r>
              <a:rPr lang="en-AT" dirty="0"/>
              <a:t>3,95</a:t>
            </a:r>
            <a:r>
              <a:rPr lang="de-AT" dirty="0"/>
              <a:t> </a:t>
            </a:r>
            <a:r>
              <a:rPr lang="en-AT" dirty="0"/>
              <a:t>[</a:t>
            </a:r>
            <a:r>
              <a:rPr lang="de-AT" dirty="0"/>
              <a:t>€</a:t>
            </a:r>
            <a:r>
              <a:rPr lang="en-AT" dirty="0"/>
              <a:t>]</a:t>
            </a:r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endParaRPr lang="en-AT" dirty="0" smtClean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Absolutgenauigkeit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Die </a:t>
            </a:r>
            <a:r>
              <a:rPr lang="de-AT" sz="2400" dirty="0" err="1"/>
              <a:t>Absolutgenauigkeit</a:t>
            </a:r>
            <a:r>
              <a:rPr lang="de-AT" sz="2400" dirty="0"/>
              <a:t> ist ein Maß f</a:t>
            </a:r>
            <a:r>
              <a:rPr lang="en-AT" sz="2400" dirty="0"/>
              <a:t>ü</a:t>
            </a:r>
            <a:r>
              <a:rPr lang="de-AT" sz="2400" dirty="0"/>
              <a:t>r die erwartete Soll-Pose</a:t>
            </a:r>
            <a:r>
              <a:rPr lang="en-AT" sz="2400" dirty="0"/>
              <a:t> </a:t>
            </a:r>
            <a:r>
              <a:rPr lang="de-AT" sz="2400" dirty="0"/>
              <a:t>und dem Mittelwert der Ist-Pose</a:t>
            </a:r>
          </a:p>
          <a:p>
            <a:r>
              <a:rPr lang="de-AT" sz="2400" dirty="0"/>
              <a:t>Abweichungen ergeben sich aus systematischen und </a:t>
            </a:r>
            <a:r>
              <a:rPr lang="de-AT" sz="2400" dirty="0" err="1"/>
              <a:t>zuf</a:t>
            </a:r>
            <a:r>
              <a:rPr lang="en-AT" sz="2400" dirty="0"/>
              <a:t>ä</a:t>
            </a:r>
            <a:r>
              <a:rPr lang="de-AT" sz="2400" dirty="0" err="1"/>
              <a:t>lligen</a:t>
            </a:r>
            <a:r>
              <a:rPr lang="en-AT" sz="2400" dirty="0"/>
              <a:t> </a:t>
            </a:r>
            <a:r>
              <a:rPr lang="de-AT" sz="2400" dirty="0"/>
              <a:t>Fehlern</a:t>
            </a:r>
            <a:endParaRPr lang="en-AT" sz="2400" dirty="0"/>
          </a:p>
          <a:p>
            <a:r>
              <a:rPr lang="de-AT" sz="2400" dirty="0"/>
              <a:t>Die Soll-Pose wird dabei </a:t>
            </a:r>
            <a:r>
              <a:rPr lang="de-AT" sz="2400" i="1" dirty="0"/>
              <a:t>aus unterschiedlichen Richtungen</a:t>
            </a:r>
            <a:r>
              <a:rPr lang="en-AT" sz="2400" i="1" dirty="0"/>
              <a:t> </a:t>
            </a:r>
            <a:r>
              <a:rPr lang="de-AT" sz="2400" dirty="0"/>
              <a:t>angefahren</a:t>
            </a:r>
            <a:endParaRPr lang="en-AT" sz="2400" dirty="0"/>
          </a:p>
          <a:p>
            <a:pPr marL="0" indent="0">
              <a:buNone/>
            </a:pPr>
            <a:r>
              <a:rPr lang="en-AT" sz="2400" dirty="0"/>
              <a:t>(</a:t>
            </a:r>
            <a:r>
              <a:rPr lang="de-AT" sz="2400" dirty="0" err="1"/>
              <a:t>Kubinger</a:t>
            </a:r>
            <a:r>
              <a:rPr lang="en-AT" sz="2400" dirty="0"/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357403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Absolut-/Wiederholgenauigkeit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Kreuze sind die Soll-Pose,</a:t>
            </a:r>
            <a:r>
              <a:rPr lang="en-AT" dirty="0"/>
              <a:t> </a:t>
            </a:r>
            <a:r>
              <a:rPr lang="de-AT" dirty="0"/>
              <a:t>Kreise die jeweilige Ist-Pose</a:t>
            </a:r>
            <a:endParaRPr lang="de-AT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20888"/>
            <a:ext cx="6696744" cy="348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8" y="5905979"/>
            <a:ext cx="792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altLang="de-DE" sz="1600" dirty="0" smtClean="0"/>
              <a:t>Abb. 8: </a:t>
            </a:r>
            <a:r>
              <a:rPr lang="en-AT" altLang="de-DE" sz="1600" dirty="0"/>
              <a:t>Vergleich Absolut-/Wiederholgenauigkeit </a:t>
            </a:r>
            <a:r>
              <a:rPr lang="de-AT" sz="1600" dirty="0"/>
              <a:t>(Quelle: (Favre-Bulle, 2004), S. 133)</a:t>
            </a:r>
          </a:p>
        </p:txBody>
      </p:sp>
    </p:spTree>
    <p:extLst>
      <p:ext uri="{BB962C8B-B14F-4D97-AF65-F5344CB8AC3E}">
        <p14:creationId xmlns:p14="http://schemas.microsoft.com/office/powerpoint/2010/main" val="209141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 err="1"/>
              <a:t>Fused</a:t>
            </a:r>
            <a:r>
              <a:rPr lang="de-AT" dirty="0"/>
              <a:t> Filament </a:t>
            </a:r>
            <a:r>
              <a:rPr lang="de-AT" dirty="0" err="1"/>
              <a:t>Fabrication</a:t>
            </a:r>
            <a:r>
              <a:rPr lang="en-AT" dirty="0"/>
              <a:t> </a:t>
            </a:r>
            <a:r>
              <a:rPr lang="en-AT" altLang="de-DE" dirty="0"/>
              <a:t>(FFF)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G</a:t>
            </a:r>
            <a:r>
              <a:rPr lang="de-AT" sz="2400" dirty="0" err="1"/>
              <a:t>eneratives</a:t>
            </a:r>
            <a:r>
              <a:rPr lang="de-AT" sz="2400" dirty="0"/>
              <a:t> Schichtbauverfahren</a:t>
            </a:r>
            <a:endParaRPr lang="en-AT" sz="2400" dirty="0"/>
          </a:p>
          <a:p>
            <a:r>
              <a:rPr lang="en-AT" sz="2400" dirty="0"/>
              <a:t>Typisches Verfahren bei kostengünstigen 3D-Druckern</a:t>
            </a:r>
          </a:p>
          <a:p>
            <a:r>
              <a:rPr lang="de-AT" sz="2400" dirty="0"/>
              <a:t>Schmelzschichtung</a:t>
            </a:r>
            <a:r>
              <a:rPr lang="en-AT" sz="2400" dirty="0"/>
              <a:t> (nur thermoplastische Materialien)</a:t>
            </a:r>
          </a:p>
          <a:p>
            <a:r>
              <a:rPr lang="de-AT" sz="2400" dirty="0"/>
              <a:t>Aufbringung </a:t>
            </a:r>
            <a:r>
              <a:rPr lang="en-AT" sz="2400" dirty="0"/>
              <a:t>des Materials </a:t>
            </a:r>
            <a:r>
              <a:rPr lang="de-AT" sz="2400" dirty="0"/>
              <a:t>durch Extrudieren mittels einer Düse</a:t>
            </a:r>
            <a:endParaRPr lang="en-AT" sz="2400" dirty="0"/>
          </a:p>
          <a:p>
            <a:r>
              <a:rPr lang="de-AT" sz="2400" dirty="0"/>
              <a:t>Erhärtung durch Abkühlung</a:t>
            </a:r>
            <a:endParaRPr lang="en-AT" sz="2400" dirty="0"/>
          </a:p>
          <a:p>
            <a:pPr marL="0" indent="0">
              <a:buNone/>
            </a:pPr>
            <a:r>
              <a:rPr lang="en-AT" sz="2400" dirty="0"/>
              <a:t>(Grünbichler, 2018)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77846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 smtClean="0"/>
              <a:t>Ethernet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E</a:t>
            </a:r>
            <a:r>
              <a:rPr lang="de-AT" sz="2400" dirty="0" err="1"/>
              <a:t>rmöglicht</a:t>
            </a:r>
            <a:r>
              <a:rPr lang="de-AT" sz="2400" dirty="0"/>
              <a:t> Datenaustausch zwischen den in einem lokalen Netz (LAN) angeschlossenen </a:t>
            </a:r>
            <a:r>
              <a:rPr lang="de-AT" sz="2400" dirty="0" smtClean="0"/>
              <a:t>Geräten</a:t>
            </a:r>
            <a:endParaRPr lang="en-AT" sz="2400" dirty="0" smtClean="0"/>
          </a:p>
          <a:p>
            <a:r>
              <a:rPr lang="en-AT" sz="2400" dirty="0"/>
              <a:t>E</a:t>
            </a:r>
            <a:r>
              <a:rPr lang="de-AT" sz="2400" dirty="0" err="1"/>
              <a:t>infach</a:t>
            </a:r>
            <a:r>
              <a:rPr lang="de-AT" sz="2400" dirty="0"/>
              <a:t> zu implementierende Vernetzungstechnik</a:t>
            </a:r>
            <a:endParaRPr lang="en-AT" sz="2400" dirty="0"/>
          </a:p>
          <a:p>
            <a:r>
              <a:rPr lang="en-AT" sz="2400" dirty="0"/>
              <a:t>P</a:t>
            </a:r>
            <a:r>
              <a:rPr lang="de-AT" sz="2400" dirty="0" err="1"/>
              <a:t>aketvermittelnde</a:t>
            </a:r>
            <a:r>
              <a:rPr lang="de-AT" sz="2400" dirty="0"/>
              <a:t> Netzwerktechnik</a:t>
            </a:r>
            <a:r>
              <a:rPr lang="en-AT" sz="2400" dirty="0"/>
              <a:t> (</a:t>
            </a:r>
            <a:r>
              <a:rPr lang="de-AT" sz="2400" dirty="0"/>
              <a:t>Nutzdaten kommen bereits in Datenpaketen von den </a:t>
            </a:r>
            <a:r>
              <a:rPr lang="de-AT" sz="2400" dirty="0" err="1"/>
              <a:t>darüberliegenden</a:t>
            </a:r>
            <a:r>
              <a:rPr lang="de-AT" sz="2400" dirty="0"/>
              <a:t> Protokollen</a:t>
            </a:r>
            <a:r>
              <a:rPr lang="en-AT" sz="2400" dirty="0"/>
              <a:t>)</a:t>
            </a:r>
          </a:p>
          <a:p>
            <a:r>
              <a:rPr lang="en-AT" sz="2400" dirty="0"/>
              <a:t>Ursprünglich: Geräte wurden mit</a:t>
            </a:r>
            <a:r>
              <a:rPr lang="de-AT" sz="2400" dirty="0"/>
              <a:t> Koaxialkabel</a:t>
            </a:r>
            <a:r>
              <a:rPr lang="en-AT" sz="2400" dirty="0"/>
              <a:t> hintereinandergeschalten (Bus)</a:t>
            </a:r>
          </a:p>
          <a:p>
            <a:r>
              <a:rPr lang="en-AT" sz="2400" dirty="0"/>
              <a:t>Entscheidender </a:t>
            </a:r>
            <a:r>
              <a:rPr lang="de-AT" sz="2400" dirty="0"/>
              <a:t>Durchbruch</a:t>
            </a:r>
            <a:r>
              <a:rPr lang="en-AT" sz="2400" dirty="0"/>
              <a:t>: Umstieg </a:t>
            </a:r>
            <a:r>
              <a:rPr lang="de-AT" sz="2400" dirty="0"/>
              <a:t>von Bus zu </a:t>
            </a:r>
            <a:r>
              <a:rPr lang="de-AT" sz="2400" dirty="0" smtClean="0"/>
              <a:t>Stern-Topologie</a:t>
            </a:r>
            <a:endParaRPr lang="en-AT" sz="2400" dirty="0" smtClean="0"/>
          </a:p>
        </p:txBody>
      </p:sp>
    </p:spTree>
    <p:extLst>
      <p:ext uri="{BB962C8B-B14F-4D97-AF65-F5344CB8AC3E}">
        <p14:creationId xmlns:p14="http://schemas.microsoft.com/office/powerpoint/2010/main" val="207311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 smtClean="0"/>
              <a:t>Geometrische </a:t>
            </a:r>
            <a:r>
              <a:rPr lang="en-AT" altLang="de-DE" dirty="0"/>
              <a:t>Modellierung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ABB </a:t>
            </a:r>
            <a:r>
              <a:rPr lang="de-AT" sz="2400" dirty="0" err="1"/>
              <a:t>FlexPicker</a:t>
            </a:r>
            <a:r>
              <a:rPr lang="de-AT" sz="2400" dirty="0"/>
              <a:t> IRB </a:t>
            </a:r>
            <a:r>
              <a:rPr lang="de-AT" sz="2400" dirty="0" smtClean="0"/>
              <a:t>360-1/1600</a:t>
            </a:r>
            <a:endParaRPr lang="en-AT" sz="2400" dirty="0" smtClean="0"/>
          </a:p>
          <a:p>
            <a:endParaRPr lang="en-AT" sz="2400" dirty="0"/>
          </a:p>
          <a:p>
            <a:endParaRPr lang="en-AT" sz="2400" dirty="0" smtClean="0"/>
          </a:p>
          <a:p>
            <a:endParaRPr lang="en-AT" sz="2400" dirty="0"/>
          </a:p>
          <a:p>
            <a:endParaRPr lang="en-AT" sz="2400" dirty="0" smtClean="0"/>
          </a:p>
          <a:p>
            <a:endParaRPr lang="en-AT" sz="2400" dirty="0"/>
          </a:p>
          <a:p>
            <a:endParaRPr lang="en-AT" sz="2400" dirty="0" smtClean="0"/>
          </a:p>
          <a:p>
            <a:endParaRPr lang="en-AT" sz="2400" dirty="0"/>
          </a:p>
        </p:txBody>
      </p:sp>
      <p:pic>
        <p:nvPicPr>
          <p:cNvPr id="1026" name="Picture 2" descr="https://imageservice.abb.com/public/images/aa808a6a-baf2-426c-ba29-84fde89d600a/preview.jpg?target=https%3a%2f%2fabbcloud.blob.core.windows.net%2fpublic%2fimages%2faa808a6a-baf2-426c-ba29-84fde89d600a%2fpreview.jpg%3fcrop%3d0%2c23%2c400%2c320%26width%3d400%26height%3d297&amp;key=6e76ec4f9822f0bc2e51306f233ef8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63402"/>
            <a:ext cx="4407025" cy="32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7704" y="5783829"/>
            <a:ext cx="580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err="1" smtClean="0"/>
              <a:t>Abb</a:t>
            </a:r>
            <a:r>
              <a:rPr lang="en-AT" sz="1600" dirty="0" smtClean="0"/>
              <a:t>. 9</a:t>
            </a:r>
            <a:r>
              <a:rPr lang="de-AT" sz="1600" dirty="0" smtClean="0"/>
              <a:t>: </a:t>
            </a:r>
            <a:r>
              <a:rPr lang="de-AT" sz="1600" dirty="0"/>
              <a:t>ABB </a:t>
            </a:r>
            <a:r>
              <a:rPr lang="de-AT" sz="1600" dirty="0" err="1"/>
              <a:t>FlexPicker</a:t>
            </a:r>
            <a:r>
              <a:rPr lang="de-AT" sz="1600" dirty="0"/>
              <a:t> IRB </a:t>
            </a:r>
            <a:r>
              <a:rPr lang="de-AT" sz="1600" dirty="0" smtClean="0"/>
              <a:t>360-1/1600 </a:t>
            </a:r>
            <a:r>
              <a:rPr lang="de-AT" sz="1600" dirty="0"/>
              <a:t>(Quelle: </a:t>
            </a:r>
            <a:r>
              <a:rPr lang="de-AT" sz="1600" dirty="0" smtClean="0"/>
              <a:t>(</a:t>
            </a:r>
            <a:r>
              <a:rPr lang="en-AT" sz="1600" dirty="0" smtClean="0"/>
              <a:t>ABB</a:t>
            </a:r>
            <a:r>
              <a:rPr lang="de-AT" sz="1600" dirty="0" smtClean="0"/>
              <a:t>, 201</a:t>
            </a:r>
            <a:r>
              <a:rPr lang="en-AT" sz="1600" dirty="0" smtClean="0"/>
              <a:t>9</a:t>
            </a:r>
            <a:r>
              <a:rPr lang="de-AT" sz="1600" dirty="0" smtClean="0"/>
              <a:t>))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342639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/>
              <a:t>Projekt</a:t>
            </a:r>
            <a:r>
              <a:rPr lang="en-AT" dirty="0"/>
              <a:t>-Hintergrund</a:t>
            </a:r>
            <a:r>
              <a:rPr lang="de-AT" b="1" dirty="0"/>
              <a:t> </a:t>
            </a:r>
            <a:endParaRPr lang="de-AT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AT" sz="2400" dirty="0"/>
              <a:t>Motivation</a:t>
            </a:r>
          </a:p>
          <a:p>
            <a:r>
              <a:rPr lang="en-AT" sz="2400" dirty="0"/>
              <a:t>Einstiegspunkt in die Auslegung und Konstruktion von Robotern für angehende Ingenieure schaffen</a:t>
            </a:r>
          </a:p>
          <a:p>
            <a:pPr marL="0" indent="0">
              <a:buNone/>
            </a:pPr>
            <a:endParaRPr lang="en-AT" sz="2400" dirty="0"/>
          </a:p>
          <a:p>
            <a:pPr marL="0" lvl="0" indent="0">
              <a:buNone/>
            </a:pPr>
            <a:r>
              <a:rPr lang="en-AT" sz="2400" dirty="0"/>
              <a:t>Projektziel</a:t>
            </a:r>
          </a:p>
          <a:p>
            <a:r>
              <a:rPr lang="en-AT" sz="2400" dirty="0" smtClean="0"/>
              <a:t>Mechatronische Auslegung eines </a:t>
            </a:r>
            <a:r>
              <a:rPr lang="en-AT" sz="2400" dirty="0"/>
              <a:t>Delta-Roboters für didaktische Zwecke in der akademischen Ausbildung</a:t>
            </a:r>
          </a:p>
          <a:p>
            <a:pPr lvl="0"/>
            <a:r>
              <a:rPr lang="de-AT" sz="2400" dirty="0"/>
              <a:t>Implementierung einer </a:t>
            </a:r>
            <a:r>
              <a:rPr lang="de-AT" sz="2400" dirty="0" err="1"/>
              <a:t>Zeich</a:t>
            </a:r>
            <a:r>
              <a:rPr lang="en-AT" sz="2400" dirty="0"/>
              <a:t>en</a:t>
            </a:r>
            <a:r>
              <a:rPr lang="de-AT" sz="2400" dirty="0" err="1"/>
              <a:t>anwendung</a:t>
            </a:r>
            <a:r>
              <a:rPr lang="de-AT" sz="2400" dirty="0"/>
              <a:t> (Malen mit </a:t>
            </a:r>
            <a:r>
              <a:rPr lang="en-AT" sz="2400" dirty="0"/>
              <a:t>Filzstift</a:t>
            </a:r>
            <a:r>
              <a:rPr lang="de-AT" sz="2400" dirty="0"/>
              <a:t> auf Papier)</a:t>
            </a:r>
            <a:endParaRPr lang="en-AT" sz="2400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Freiheitsgrade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Anzahl der voneinander </a:t>
            </a:r>
            <a:r>
              <a:rPr lang="de-AT" sz="2400" dirty="0" err="1"/>
              <a:t>unabh</a:t>
            </a:r>
            <a:r>
              <a:rPr lang="en-AT" sz="2400" dirty="0"/>
              <a:t>ä</a:t>
            </a:r>
            <a:r>
              <a:rPr lang="de-AT" sz="2400" dirty="0" err="1"/>
              <a:t>ngigen</a:t>
            </a:r>
            <a:r>
              <a:rPr lang="de-AT" sz="2400" dirty="0"/>
              <a:t>, angetriebenen</a:t>
            </a:r>
            <a:r>
              <a:rPr lang="en-AT" sz="2400" dirty="0"/>
              <a:t> </a:t>
            </a:r>
            <a:r>
              <a:rPr lang="de-AT" sz="2400" dirty="0"/>
              <a:t>Bewegungen, die ein K</a:t>
            </a:r>
            <a:r>
              <a:rPr lang="en-AT" sz="2400" dirty="0"/>
              <a:t>ö</a:t>
            </a:r>
            <a:r>
              <a:rPr lang="de-AT" sz="2400" dirty="0" err="1"/>
              <a:t>rper</a:t>
            </a:r>
            <a:r>
              <a:rPr lang="de-AT" sz="2400" dirty="0"/>
              <a:t> im Raum gegen</a:t>
            </a:r>
            <a:r>
              <a:rPr lang="en-AT" sz="2400" dirty="0"/>
              <a:t>ü</a:t>
            </a:r>
            <a:r>
              <a:rPr lang="de-AT" sz="2400" dirty="0" err="1"/>
              <a:t>ber</a:t>
            </a:r>
            <a:r>
              <a:rPr lang="de-AT" sz="2400" dirty="0"/>
              <a:t> einem festen</a:t>
            </a:r>
            <a:r>
              <a:rPr lang="en-AT" sz="2400" dirty="0"/>
              <a:t> </a:t>
            </a:r>
            <a:r>
              <a:rPr lang="de-AT" sz="2400" dirty="0"/>
              <a:t>Weltkoordinatensystem </a:t>
            </a:r>
            <a:r>
              <a:rPr lang="de-AT" sz="2400" dirty="0" err="1"/>
              <a:t>ausf</a:t>
            </a:r>
            <a:r>
              <a:rPr lang="en-AT" sz="2400" dirty="0"/>
              <a:t>ü</a:t>
            </a:r>
            <a:r>
              <a:rPr lang="de-AT" sz="2400" dirty="0" err="1"/>
              <a:t>hren</a:t>
            </a:r>
            <a:r>
              <a:rPr lang="de-AT" sz="2400" dirty="0"/>
              <a:t> kann</a:t>
            </a:r>
            <a:endParaRPr lang="en-AT" sz="2400" dirty="0"/>
          </a:p>
          <a:p>
            <a:r>
              <a:rPr lang="en-AT" sz="2400" dirty="0"/>
              <a:t>E</a:t>
            </a:r>
            <a:r>
              <a:rPr lang="de-AT" sz="2400" dirty="0" err="1"/>
              <a:t>tablierte</a:t>
            </a:r>
            <a:r>
              <a:rPr lang="de-AT" sz="2400" dirty="0"/>
              <a:t> Methode</a:t>
            </a:r>
            <a:r>
              <a:rPr lang="en-AT" sz="2400" dirty="0"/>
              <a:t>: </a:t>
            </a:r>
            <a:r>
              <a:rPr lang="de-AT" sz="2400" dirty="0" err="1"/>
              <a:t>Grüblersche</a:t>
            </a:r>
            <a:r>
              <a:rPr lang="de-AT" sz="2400" dirty="0"/>
              <a:t> Gleichung</a:t>
            </a:r>
            <a:endParaRPr lang="en-AT" sz="2400" dirty="0"/>
          </a:p>
          <a:p>
            <a:r>
              <a:rPr lang="en-AT" sz="2400" dirty="0"/>
              <a:t>Delta Roboter</a:t>
            </a:r>
          </a:p>
          <a:p>
            <a:pPr lvl="1"/>
            <a:r>
              <a:rPr lang="de-AT" sz="2200" dirty="0"/>
              <a:t>15 Freiheitsgraden</a:t>
            </a:r>
            <a:r>
              <a:rPr lang="en-AT" sz="2200" dirty="0"/>
              <a:t>, jedoch</a:t>
            </a:r>
            <a:r>
              <a:rPr lang="de-AT" sz="2200" dirty="0"/>
              <a:t> kommen nur drei am Endeffektor zu tragen</a:t>
            </a:r>
            <a:endParaRPr lang="en-AT" sz="2200" dirty="0"/>
          </a:p>
          <a:p>
            <a:pPr lvl="1"/>
            <a:r>
              <a:rPr lang="en-AT" sz="2200" dirty="0"/>
              <a:t>Z</a:t>
            </a:r>
            <a:r>
              <a:rPr lang="de-AT" sz="2200" dirty="0"/>
              <a:t>wölf Freiheitsgrade werden durch Torsion der Parallelogrammen berücksichtigt </a:t>
            </a:r>
            <a:endParaRPr lang="en-AT" sz="2400" dirty="0"/>
          </a:p>
          <a:p>
            <a:pPr marL="0" indent="0">
              <a:buNone/>
            </a:pPr>
            <a:r>
              <a:rPr lang="de-AT" dirty="0"/>
              <a:t>(Lynch &amp; Park, 2017)</a:t>
            </a:r>
            <a:endParaRPr lang="en-AT" sz="2400" dirty="0"/>
          </a:p>
          <a:p>
            <a:pPr marL="0" indent="0">
              <a:buNone/>
            </a:pP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22683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Hebi Robotics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HEBI X5-1</a:t>
            </a:r>
            <a:r>
              <a:rPr lang="en-AT" dirty="0"/>
              <a:t> (</a:t>
            </a:r>
            <a:r>
              <a:rPr lang="de-AT" dirty="0"/>
              <a:t>kleinste</a:t>
            </a:r>
            <a:r>
              <a:rPr lang="en-AT" dirty="0"/>
              <a:t> </a:t>
            </a:r>
            <a:r>
              <a:rPr lang="de-AT" dirty="0"/>
              <a:t>Ausführung der X-Serie</a:t>
            </a:r>
            <a:r>
              <a:rPr lang="en-AT" dirty="0"/>
              <a:t>)</a:t>
            </a:r>
          </a:p>
          <a:p>
            <a:r>
              <a:rPr lang="en-AT" dirty="0"/>
              <a:t>I</a:t>
            </a:r>
            <a:r>
              <a:rPr lang="de-AT" dirty="0" err="1"/>
              <a:t>ntegriert</a:t>
            </a:r>
            <a:r>
              <a:rPr lang="de-AT" dirty="0"/>
              <a:t> bürstenlose</a:t>
            </a:r>
            <a:r>
              <a:rPr lang="en-AT" dirty="0"/>
              <a:t>n </a:t>
            </a:r>
            <a:r>
              <a:rPr lang="de-AT" dirty="0"/>
              <a:t>Motor, Getriebe, Feder</a:t>
            </a:r>
            <a:r>
              <a:rPr lang="en-AT" dirty="0"/>
              <a:t>ung</a:t>
            </a:r>
            <a:r>
              <a:rPr lang="de-AT" dirty="0"/>
              <a:t>, Encoder und Steuerelektronik</a:t>
            </a:r>
            <a:endParaRPr lang="en-AT" dirty="0"/>
          </a:p>
          <a:p>
            <a:pPr lvl="1"/>
            <a:r>
              <a:rPr lang="de-AT" dirty="0"/>
              <a:t>Kontinuierliche</a:t>
            </a:r>
            <a:r>
              <a:rPr lang="en-AT" dirty="0"/>
              <a:t>s </a:t>
            </a:r>
            <a:r>
              <a:rPr lang="de-AT" dirty="0"/>
              <a:t>Drehmoment</a:t>
            </a:r>
            <a:r>
              <a:rPr lang="en-AT" dirty="0"/>
              <a:t>:</a:t>
            </a:r>
            <a:r>
              <a:rPr lang="de-AT" dirty="0"/>
              <a:t> 1,3 [</a:t>
            </a:r>
            <a:r>
              <a:rPr lang="de-AT" dirty="0" err="1"/>
              <a:t>Nm</a:t>
            </a:r>
            <a:r>
              <a:rPr lang="de-AT" dirty="0"/>
              <a:t>]</a:t>
            </a:r>
            <a:endParaRPr lang="en-AT" dirty="0"/>
          </a:p>
          <a:p>
            <a:pPr lvl="1"/>
            <a:r>
              <a:rPr lang="de-AT" dirty="0"/>
              <a:t>Spitzendrehmoment</a:t>
            </a:r>
            <a:r>
              <a:rPr lang="en-AT" dirty="0"/>
              <a:t>: </a:t>
            </a:r>
            <a:r>
              <a:rPr lang="de-AT" dirty="0"/>
              <a:t>2,5 </a:t>
            </a:r>
            <a:r>
              <a:rPr lang="en-AT" dirty="0"/>
              <a:t>[</a:t>
            </a:r>
            <a:r>
              <a:rPr lang="de-AT" dirty="0" err="1"/>
              <a:t>Nm</a:t>
            </a:r>
            <a:r>
              <a:rPr lang="de-AT" dirty="0"/>
              <a:t>]</a:t>
            </a:r>
            <a:endParaRPr lang="en-AT" dirty="0"/>
          </a:p>
          <a:p>
            <a:pPr lvl="1"/>
            <a:r>
              <a:rPr lang="en-AT" dirty="0"/>
              <a:t>M</a:t>
            </a:r>
            <a:r>
              <a:rPr lang="de-AT" dirty="0" err="1"/>
              <a:t>aximale</a:t>
            </a:r>
            <a:r>
              <a:rPr lang="de-AT" dirty="0"/>
              <a:t> Geschwindigkeit</a:t>
            </a:r>
            <a:r>
              <a:rPr lang="en-AT" dirty="0"/>
              <a:t>:</a:t>
            </a:r>
            <a:r>
              <a:rPr lang="de-AT" dirty="0"/>
              <a:t> 90 [U</a:t>
            </a:r>
            <a:r>
              <a:rPr lang="en-AT" dirty="0"/>
              <a:t>/</a:t>
            </a:r>
            <a:r>
              <a:rPr lang="de-AT" dirty="0"/>
              <a:t>min]</a:t>
            </a:r>
            <a:endParaRPr lang="en-AT" dirty="0"/>
          </a:p>
          <a:p>
            <a:pPr lvl="1"/>
            <a:r>
              <a:rPr lang="de-AT" dirty="0"/>
              <a:t>Kommunikation</a:t>
            </a:r>
            <a:r>
              <a:rPr lang="en-AT" dirty="0"/>
              <a:t>:</a:t>
            </a:r>
            <a:r>
              <a:rPr lang="de-AT" dirty="0"/>
              <a:t> 10/100 [Mbps] Ethernet</a:t>
            </a:r>
            <a:endParaRPr lang="en-AT" dirty="0"/>
          </a:p>
          <a:p>
            <a:pPr lvl="1"/>
            <a:r>
              <a:rPr lang="de-AT" dirty="0"/>
              <a:t>18</a:t>
            </a:r>
            <a:r>
              <a:rPr lang="en-AT" dirty="0"/>
              <a:t> [</a:t>
            </a:r>
            <a:r>
              <a:rPr lang="de-AT" dirty="0"/>
              <a:t>V</a:t>
            </a:r>
            <a:r>
              <a:rPr lang="en-AT" dirty="0"/>
              <a:t>] </a:t>
            </a:r>
            <a:r>
              <a:rPr lang="de-AT" dirty="0"/>
              <a:t>–</a:t>
            </a:r>
            <a:r>
              <a:rPr lang="en-AT" dirty="0"/>
              <a:t> </a:t>
            </a:r>
            <a:r>
              <a:rPr lang="de-AT" dirty="0"/>
              <a:t>48</a:t>
            </a:r>
            <a:r>
              <a:rPr lang="en-AT" dirty="0"/>
              <a:t> [</a:t>
            </a:r>
            <a:r>
              <a:rPr lang="de-AT" dirty="0"/>
              <a:t>V</a:t>
            </a:r>
            <a:r>
              <a:rPr lang="en-AT" dirty="0"/>
              <a:t>]</a:t>
            </a:r>
            <a:r>
              <a:rPr lang="de-AT" dirty="0"/>
              <a:t> DC (24 </a:t>
            </a:r>
            <a:r>
              <a:rPr lang="en-AT" dirty="0"/>
              <a:t>[</a:t>
            </a:r>
            <a:r>
              <a:rPr lang="de-AT" dirty="0"/>
              <a:t>V</a:t>
            </a:r>
            <a:r>
              <a:rPr lang="en-AT" dirty="0"/>
              <a:t>]</a:t>
            </a:r>
            <a:r>
              <a:rPr lang="de-AT" dirty="0"/>
              <a:t> Nennspannung)</a:t>
            </a:r>
            <a:endParaRPr lang="en-AT" dirty="0"/>
          </a:p>
          <a:p>
            <a:pPr lvl="1"/>
            <a:r>
              <a:rPr lang="de-AT" dirty="0"/>
              <a:t>Winkelauflösung</a:t>
            </a:r>
            <a:r>
              <a:rPr lang="en-AT" dirty="0"/>
              <a:t>:</a:t>
            </a:r>
            <a:r>
              <a:rPr lang="de-AT" dirty="0"/>
              <a:t> 0,005 </a:t>
            </a:r>
            <a:r>
              <a:rPr lang="en-AT" dirty="0"/>
              <a:t>[</a:t>
            </a:r>
            <a:r>
              <a:rPr lang="de-AT" dirty="0"/>
              <a:t>°</a:t>
            </a:r>
            <a:r>
              <a:rPr lang="en-AT" dirty="0"/>
              <a:t>]</a:t>
            </a:r>
          </a:p>
          <a:p>
            <a:pPr lvl="1"/>
            <a:r>
              <a:rPr lang="de-AT" dirty="0"/>
              <a:t>Drehmomentauflösung</a:t>
            </a:r>
            <a:r>
              <a:rPr lang="en-AT" dirty="0"/>
              <a:t>:</a:t>
            </a:r>
            <a:r>
              <a:rPr lang="de-AT" dirty="0"/>
              <a:t> 0,01 </a:t>
            </a:r>
            <a:r>
              <a:rPr lang="en-AT" dirty="0"/>
              <a:t>[</a:t>
            </a:r>
            <a:r>
              <a:rPr lang="de-AT" dirty="0" err="1"/>
              <a:t>Nm</a:t>
            </a:r>
            <a:r>
              <a:rPr lang="en-AT" dirty="0"/>
              <a:t>]</a:t>
            </a:r>
          </a:p>
          <a:p>
            <a:pPr marL="0" indent="0">
              <a:buNone/>
            </a:pPr>
            <a:r>
              <a:rPr lang="de-AT" dirty="0"/>
              <a:t>(HEBI </a:t>
            </a:r>
            <a:r>
              <a:rPr lang="de-AT" dirty="0" err="1"/>
              <a:t>Robotics</a:t>
            </a:r>
            <a:r>
              <a:rPr lang="de-AT" dirty="0"/>
              <a:t>, 2018)</a:t>
            </a:r>
            <a:endParaRPr lang="en-AT" dirty="0"/>
          </a:p>
          <a:p>
            <a:pPr marL="457200" lvl="1" indent="0">
              <a:buNone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8807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Inverse Kinematik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L</a:t>
            </a:r>
            <a:r>
              <a:rPr lang="en-AT" sz="2400" dirty="0"/>
              <a:t>iefert </a:t>
            </a:r>
            <a:r>
              <a:rPr lang="de-AT" dirty="0"/>
              <a:t>bei bekannter Pose des Endeffektors die entsprechenden Gelenkwinkel</a:t>
            </a:r>
            <a:endParaRPr lang="en-AT" dirty="0"/>
          </a:p>
          <a:p>
            <a:r>
              <a:rPr lang="de-AT" dirty="0"/>
              <a:t>Zielposen des</a:t>
            </a:r>
            <a:r>
              <a:rPr lang="en-AT" dirty="0"/>
              <a:t> </a:t>
            </a:r>
            <a:r>
              <a:rPr lang="de-AT" dirty="0"/>
              <a:t>Endeffektors </a:t>
            </a:r>
            <a:r>
              <a:rPr lang="en-AT" dirty="0"/>
              <a:t>sind </a:t>
            </a:r>
            <a:r>
              <a:rPr lang="de-AT" dirty="0"/>
              <a:t>vorgegeben und die Sollwerte der Gelenke </a:t>
            </a:r>
            <a:r>
              <a:rPr lang="en-AT" dirty="0"/>
              <a:t>sollen </a:t>
            </a:r>
            <a:r>
              <a:rPr lang="de-AT" dirty="0"/>
              <a:t>berechnet werden </a:t>
            </a:r>
            <a:r>
              <a:rPr lang="en-AT" dirty="0"/>
              <a:t/>
            </a:r>
            <a:br>
              <a:rPr lang="en-AT" dirty="0"/>
            </a:br>
            <a:r>
              <a:rPr lang="en-AT" dirty="0"/>
              <a:t>(z. B. </a:t>
            </a:r>
            <a:r>
              <a:rPr lang="de-AT" dirty="0"/>
              <a:t>Pick-</a:t>
            </a:r>
            <a:r>
              <a:rPr lang="de-AT" dirty="0" err="1"/>
              <a:t>and</a:t>
            </a:r>
            <a:r>
              <a:rPr lang="de-AT" dirty="0"/>
              <a:t>-Place Aufgaben</a:t>
            </a:r>
            <a:r>
              <a:rPr lang="en-AT" dirty="0"/>
              <a:t>)</a:t>
            </a:r>
          </a:p>
          <a:p>
            <a:r>
              <a:rPr lang="en-AT" dirty="0"/>
              <a:t>V</a:t>
            </a:r>
            <a:r>
              <a:rPr lang="de-AT" dirty="0" err="1"/>
              <a:t>erschiedene</a:t>
            </a:r>
            <a:r>
              <a:rPr lang="de-AT" dirty="0"/>
              <a:t> Herangehensweisen</a:t>
            </a:r>
            <a:endParaRPr lang="en-AT" dirty="0"/>
          </a:p>
          <a:p>
            <a:pPr lvl="1"/>
            <a:r>
              <a:rPr lang="en-AT" dirty="0"/>
              <a:t>R</a:t>
            </a:r>
            <a:r>
              <a:rPr lang="de-AT" dirty="0"/>
              <a:t>egelbasierten Ansatz</a:t>
            </a:r>
          </a:p>
          <a:p>
            <a:pPr lvl="1"/>
            <a:r>
              <a:rPr lang="en-AT" dirty="0"/>
              <a:t>N</a:t>
            </a:r>
            <a:r>
              <a:rPr lang="de-AT" dirty="0" err="1"/>
              <a:t>umerisches</a:t>
            </a:r>
            <a:r>
              <a:rPr lang="de-AT" dirty="0"/>
              <a:t> Verfahren</a:t>
            </a:r>
            <a:r>
              <a:rPr lang="en-AT" dirty="0"/>
              <a:t> (</a:t>
            </a:r>
            <a:r>
              <a:rPr lang="de-AT" dirty="0"/>
              <a:t>Jacobi-Matrix</a:t>
            </a:r>
            <a:r>
              <a:rPr lang="en-AT" dirty="0"/>
              <a:t>)</a:t>
            </a:r>
          </a:p>
          <a:p>
            <a:pPr lvl="1"/>
            <a:r>
              <a:rPr lang="en-AT" dirty="0"/>
              <a:t>A</a:t>
            </a:r>
            <a:r>
              <a:rPr lang="de-AT" dirty="0" err="1"/>
              <a:t>lgebraisches</a:t>
            </a:r>
            <a:r>
              <a:rPr lang="en-AT" dirty="0"/>
              <a:t> </a:t>
            </a:r>
            <a:r>
              <a:rPr lang="de-AT" dirty="0"/>
              <a:t>Verfahren</a:t>
            </a:r>
          </a:p>
          <a:p>
            <a:pPr lvl="1"/>
            <a:r>
              <a:rPr lang="en-AT" dirty="0"/>
              <a:t>G</a:t>
            </a:r>
            <a:r>
              <a:rPr lang="de-AT" dirty="0" err="1"/>
              <a:t>eometrisches</a:t>
            </a:r>
            <a:r>
              <a:rPr lang="de-AT" dirty="0"/>
              <a:t>, analytisches Lösungsverfahren </a:t>
            </a:r>
            <a:endParaRPr lang="en-AT" dirty="0"/>
          </a:p>
          <a:p>
            <a:pPr marL="0" indent="0">
              <a:buNone/>
            </a:pPr>
            <a:r>
              <a:rPr lang="de-AT" dirty="0"/>
              <a:t>(Wenz, 2008)</a:t>
            </a:r>
            <a:endParaRPr lang="de-AT" sz="2800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64413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01" y="1484785"/>
            <a:ext cx="4096532" cy="4692518"/>
          </a:xfrm>
        </p:spPr>
      </p:pic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Inverse </a:t>
            </a:r>
            <a:r>
              <a:rPr lang="en-AT" altLang="de-DE" dirty="0" smtClean="0"/>
              <a:t>Kinematik </a:t>
            </a:r>
            <a:br>
              <a:rPr lang="en-AT" altLang="de-DE" dirty="0" smtClean="0"/>
            </a:br>
            <a:r>
              <a:rPr lang="en-AT" altLang="de-DE" dirty="0" smtClean="0"/>
              <a:t>- </a:t>
            </a:r>
            <a:r>
              <a:rPr lang="en-AT" dirty="0"/>
              <a:t>G</a:t>
            </a:r>
            <a:r>
              <a:rPr lang="de-AT" dirty="0" err="1" smtClean="0"/>
              <a:t>eometrisches</a:t>
            </a:r>
            <a:r>
              <a:rPr lang="de-AT" dirty="0" smtClean="0"/>
              <a:t> </a:t>
            </a:r>
            <a:r>
              <a:rPr lang="de-AT" dirty="0"/>
              <a:t>Lösungsverfahren </a:t>
            </a:r>
            <a:r>
              <a:rPr lang="en-AT" dirty="0"/>
              <a:t/>
            </a:r>
            <a:br>
              <a:rPr lang="en-AT" dirty="0"/>
            </a:b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138" y="6008026"/>
            <a:ext cx="863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err="1" smtClean="0"/>
              <a:t>Abb</a:t>
            </a:r>
            <a:r>
              <a:rPr lang="en-AT" sz="1600" dirty="0" smtClean="0"/>
              <a:t>. 10</a:t>
            </a:r>
            <a:r>
              <a:rPr lang="de-AT" sz="1600" dirty="0" smtClean="0"/>
              <a:t>: </a:t>
            </a:r>
            <a:r>
              <a:rPr lang="de-AT" sz="1600" dirty="0"/>
              <a:t>Bewegungsparameter der Robotergelenke (Quelle: (</a:t>
            </a:r>
            <a:r>
              <a:rPr lang="de-AT" sz="1600" dirty="0" err="1"/>
              <a:t>Poppeová</a:t>
            </a:r>
            <a:r>
              <a:rPr lang="de-AT" sz="1600" dirty="0"/>
              <a:t> et al., 2011), S. 437)</a:t>
            </a:r>
          </a:p>
        </p:txBody>
      </p:sp>
    </p:spTree>
    <p:extLst>
      <p:ext uri="{BB962C8B-B14F-4D97-AF65-F5344CB8AC3E}">
        <p14:creationId xmlns:p14="http://schemas.microsoft.com/office/powerpoint/2010/main" val="17014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Jacobi-Matrix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534" y="4250826"/>
            <a:ext cx="5683576" cy="248656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Carl Gustav Jacob Jacobi (1804 – 1851)</a:t>
            </a:r>
            <a:endParaRPr lang="en-AT" sz="2400" dirty="0"/>
          </a:p>
          <a:p>
            <a:r>
              <a:rPr lang="en-AT" sz="2400" dirty="0"/>
              <a:t>B</a:t>
            </a:r>
            <a:r>
              <a:rPr lang="de-AT" sz="2400" dirty="0"/>
              <a:t>eschreibt Zusammenhang zwischen Gelenkgeschwindigkeiten und Geschwindigkeit des Endeffektors</a:t>
            </a:r>
            <a:r>
              <a:rPr lang="en-AT" sz="2400" dirty="0"/>
              <a:t> </a:t>
            </a:r>
            <a:r>
              <a:rPr lang="de-AT" sz="2400" dirty="0"/>
              <a:t>im kartesischen Raum</a:t>
            </a:r>
            <a:endParaRPr lang="en-AT" sz="2400" dirty="0"/>
          </a:p>
          <a:p>
            <a:r>
              <a:rPr lang="de-AT" sz="2400" dirty="0"/>
              <a:t>Dimension</a:t>
            </a:r>
            <a:r>
              <a:rPr lang="en-AT" sz="2400" dirty="0"/>
              <a:t>: </a:t>
            </a:r>
            <a:r>
              <a:rPr lang="de-AT" sz="2400" dirty="0"/>
              <a:t>6 </a:t>
            </a:r>
            <a:r>
              <a:rPr lang="en-AT" sz="2400" dirty="0"/>
              <a:t>x</a:t>
            </a:r>
            <a:r>
              <a:rPr lang="de-AT" sz="2400" dirty="0"/>
              <a:t> </a:t>
            </a:r>
            <a:r>
              <a:rPr lang="de-AT" sz="2400" i="1" dirty="0"/>
              <a:t>n</a:t>
            </a:r>
            <a:r>
              <a:rPr lang="en-AT" sz="2400" dirty="0"/>
              <a:t/>
            </a:r>
            <a:br>
              <a:rPr lang="en-AT" sz="2400" dirty="0"/>
            </a:br>
            <a:r>
              <a:rPr lang="de-AT" sz="2400" i="1" dirty="0"/>
              <a:t>n</a:t>
            </a:r>
            <a:r>
              <a:rPr lang="de-AT" sz="2400" dirty="0"/>
              <a:t> </a:t>
            </a:r>
            <a:r>
              <a:rPr lang="en-AT" sz="2400" dirty="0"/>
              <a:t>...</a:t>
            </a:r>
            <a:r>
              <a:rPr lang="de-AT" sz="2400" dirty="0"/>
              <a:t> Anzahl der Gelenkachsen des Roboters</a:t>
            </a:r>
            <a:endParaRPr lang="en-AT" sz="2400" dirty="0"/>
          </a:p>
          <a:p>
            <a:pPr marL="0" indent="0">
              <a:buNone/>
            </a:pPr>
            <a:r>
              <a:rPr lang="de-AT" sz="2400" dirty="0"/>
              <a:t>(Wenz, 2008)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850466"/>
            <a:ext cx="1644735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9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Jacobi-Matrix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/>
              <a:t>W</a:t>
            </a:r>
            <a:r>
              <a:rPr lang="en-AT" sz="2400" dirty="0"/>
              <a:t>ird verwendet für</a:t>
            </a:r>
          </a:p>
          <a:p>
            <a:r>
              <a:rPr lang="en-AT" sz="2400" dirty="0"/>
              <a:t>die Bestimmung der Geschwindigkeit des Endeffektors</a:t>
            </a:r>
            <a:endParaRPr lang="de-AT" sz="2400" dirty="0"/>
          </a:p>
          <a:p>
            <a:r>
              <a:rPr lang="en-AT" sz="2400" dirty="0"/>
              <a:t>die Untersuchung von Singularitäten</a:t>
            </a:r>
          </a:p>
          <a:p>
            <a:r>
              <a:rPr lang="en-AT" sz="2400" dirty="0"/>
              <a:t>die näherungsweisen Rücktransformation</a:t>
            </a:r>
          </a:p>
          <a:p>
            <a:r>
              <a:rPr lang="en-AT" sz="2400" dirty="0"/>
              <a:t>die Bestimmung des dynamischen Robotermodells</a:t>
            </a:r>
          </a:p>
          <a:p>
            <a:pPr marL="0" indent="0">
              <a:buNone/>
            </a:pPr>
            <a:r>
              <a:rPr lang="en-AT" sz="2400" dirty="0">
                <a:effectLst/>
              </a:rPr>
              <a:t>(Aburaia, 2018)</a:t>
            </a:r>
            <a:endParaRPr lang="de-AT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63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Kinematik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B</a:t>
            </a:r>
            <a:r>
              <a:rPr lang="de-AT" dirty="0"/>
              <a:t>eschreibt Stellungen, Geschwindigkeiten und Beschleunigungen der Gelenke</a:t>
            </a:r>
            <a:r>
              <a:rPr lang="en-AT" dirty="0"/>
              <a:t> </a:t>
            </a:r>
            <a:r>
              <a:rPr lang="de-AT" dirty="0"/>
              <a:t>in Relation zu den Bewegungen des Endeffektors </a:t>
            </a:r>
            <a:endParaRPr lang="en-AT" dirty="0"/>
          </a:p>
          <a:p>
            <a:r>
              <a:rPr lang="en-AT" dirty="0"/>
              <a:t>B</a:t>
            </a:r>
            <a:r>
              <a:rPr lang="de-AT" dirty="0" err="1"/>
              <a:t>ildet</a:t>
            </a:r>
            <a:r>
              <a:rPr lang="de-AT" dirty="0"/>
              <a:t> Grundlage für diverse</a:t>
            </a:r>
            <a:r>
              <a:rPr lang="en-AT" dirty="0"/>
              <a:t> </a:t>
            </a:r>
            <a:r>
              <a:rPr lang="de-AT" dirty="0"/>
              <a:t>Untersuchungen</a:t>
            </a:r>
            <a:endParaRPr lang="en-AT" dirty="0"/>
          </a:p>
          <a:p>
            <a:r>
              <a:rPr lang="en-AT" dirty="0"/>
              <a:t>Z</a:t>
            </a:r>
            <a:r>
              <a:rPr lang="de-AT" dirty="0" err="1"/>
              <a:t>wei</a:t>
            </a:r>
            <a:r>
              <a:rPr lang="de-AT" dirty="0"/>
              <a:t> mathematische Modellierungen</a:t>
            </a:r>
            <a:endParaRPr lang="en-AT" dirty="0"/>
          </a:p>
          <a:p>
            <a:pPr lvl="1"/>
            <a:r>
              <a:rPr lang="en-AT" dirty="0"/>
              <a:t>D</a:t>
            </a:r>
            <a:r>
              <a:rPr lang="de-AT" dirty="0" err="1"/>
              <a:t>irekte</a:t>
            </a:r>
            <a:r>
              <a:rPr lang="en-AT" dirty="0"/>
              <a:t> </a:t>
            </a:r>
            <a:r>
              <a:rPr lang="de-AT" dirty="0"/>
              <a:t>Kinematik</a:t>
            </a:r>
            <a:endParaRPr lang="en-AT" dirty="0"/>
          </a:p>
          <a:p>
            <a:pPr lvl="2"/>
            <a:r>
              <a:rPr lang="en-AT" dirty="0"/>
              <a:t>D</a:t>
            </a:r>
            <a:r>
              <a:rPr lang="de-AT" dirty="0" err="1"/>
              <a:t>efiniert</a:t>
            </a:r>
            <a:r>
              <a:rPr lang="de-AT" dirty="0"/>
              <a:t> die Pose des Endeffektors bei gegebenen Gelenkwinkeln</a:t>
            </a:r>
          </a:p>
          <a:p>
            <a:pPr lvl="1"/>
            <a:r>
              <a:rPr lang="en-AT" dirty="0"/>
              <a:t>I</a:t>
            </a:r>
            <a:r>
              <a:rPr lang="de-AT" dirty="0" err="1"/>
              <a:t>nverse</a:t>
            </a:r>
            <a:r>
              <a:rPr lang="de-AT" dirty="0"/>
              <a:t> Kinematik</a:t>
            </a:r>
            <a:endParaRPr lang="en-AT" dirty="0"/>
          </a:p>
          <a:p>
            <a:pPr lvl="2"/>
            <a:r>
              <a:rPr lang="de-AT" dirty="0"/>
              <a:t>L</a:t>
            </a:r>
            <a:r>
              <a:rPr lang="en-AT" dirty="0"/>
              <a:t>iefert </a:t>
            </a:r>
            <a:r>
              <a:rPr lang="de-AT" dirty="0"/>
              <a:t>bei bekannter Pose des Endeffektors die entsprechenden Gelenkwinkel</a:t>
            </a:r>
            <a:endParaRPr lang="en-AT" dirty="0"/>
          </a:p>
          <a:p>
            <a:pPr marL="0" indent="0">
              <a:buNone/>
            </a:pPr>
            <a:r>
              <a:rPr lang="de-AT" dirty="0"/>
              <a:t>(Wenz, 2008)</a:t>
            </a:r>
            <a:endParaRPr lang="de-AT" sz="2800" dirty="0"/>
          </a:p>
          <a:p>
            <a:endParaRPr lang="en-AT" dirty="0"/>
          </a:p>
          <a:p>
            <a:pPr marL="914400" lvl="2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66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/>
              <a:t>K</a:t>
            </a:r>
            <a:r>
              <a:rPr lang="en-AT" dirty="0"/>
              <a:t>ubische Spline Interpolation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 smtClean="0"/>
              <a:t>Der </a:t>
            </a:r>
            <a:r>
              <a:rPr lang="de-AT" dirty="0"/>
              <a:t>interpolierende </a:t>
            </a:r>
            <a:r>
              <a:rPr lang="de-AT" dirty="0" err="1"/>
              <a:t>Spline</a:t>
            </a:r>
            <a:r>
              <a:rPr lang="en-AT" dirty="0"/>
              <a:t> (</a:t>
            </a:r>
            <a:r>
              <a:rPr lang="de-AT" dirty="0"/>
              <a:t>Polynomzug</a:t>
            </a:r>
            <a:r>
              <a:rPr lang="en-AT" dirty="0"/>
              <a:t>) besteht aus </a:t>
            </a:r>
            <a:r>
              <a:rPr lang="de-AT" dirty="0"/>
              <a:t>verschiedenen kubischen Polynome</a:t>
            </a:r>
            <a:r>
              <a:rPr lang="en-AT" dirty="0" smtClean="0"/>
              <a:t>n (</a:t>
            </a:r>
            <a:r>
              <a:rPr lang="de-AT" dirty="0" smtClean="0"/>
              <a:t>Polynom</a:t>
            </a:r>
            <a:r>
              <a:rPr lang="en-AT" dirty="0" smtClean="0"/>
              <a:t>e</a:t>
            </a:r>
            <a:r>
              <a:rPr lang="de-AT" dirty="0" smtClean="0"/>
              <a:t> </a:t>
            </a:r>
            <a:r>
              <a:rPr lang="de-AT" dirty="0"/>
              <a:t>dritten Grades</a:t>
            </a:r>
            <a:r>
              <a:rPr lang="en-AT" dirty="0" smtClean="0"/>
              <a:t>) </a:t>
            </a:r>
            <a:r>
              <a:rPr lang="en-AT" dirty="0"/>
              <a:t>welche über ein </a:t>
            </a:r>
            <a:r>
              <a:rPr lang="de-AT" dirty="0" err="1"/>
              <a:t>tridiagonales</a:t>
            </a:r>
            <a:r>
              <a:rPr lang="de-AT" dirty="0"/>
              <a:t> lineares System</a:t>
            </a:r>
            <a:r>
              <a:rPr lang="en-AT" dirty="0"/>
              <a:t> (</a:t>
            </a:r>
            <a:r>
              <a:rPr lang="de-AT" dirty="0" err="1"/>
              <a:t>Tridiagonalmatrix</a:t>
            </a:r>
            <a:r>
              <a:rPr lang="en-AT" dirty="0"/>
              <a:t>) ermittelt </a:t>
            </a:r>
            <a:r>
              <a:rPr lang="en-AT" dirty="0" smtClean="0"/>
              <a:t>werden</a:t>
            </a:r>
          </a:p>
          <a:p>
            <a:r>
              <a:rPr lang="en-AT" dirty="0"/>
              <a:t>Interpolation: </a:t>
            </a:r>
            <a:r>
              <a:rPr lang="de-AT" dirty="0"/>
              <a:t>Zu gegebenen diskreten Daten (z. B. Messwerten) soll eine stetige Funktion</a:t>
            </a:r>
            <a:r>
              <a:rPr lang="en-AT" dirty="0"/>
              <a:t> gefunden </a:t>
            </a:r>
            <a:r>
              <a:rPr lang="en-AT" dirty="0" smtClean="0"/>
              <a:t>werden</a:t>
            </a:r>
            <a:endParaRPr lang="en-AT" dirty="0"/>
          </a:p>
          <a:p>
            <a:r>
              <a:rPr lang="de-AT" dirty="0" err="1"/>
              <a:t>Tridiagonalmatrix</a:t>
            </a:r>
            <a:r>
              <a:rPr lang="en-AT" dirty="0"/>
              <a:t>: Q</a:t>
            </a:r>
            <a:r>
              <a:rPr lang="de-AT" dirty="0" err="1"/>
              <a:t>uadratische</a:t>
            </a:r>
            <a:r>
              <a:rPr lang="de-AT" dirty="0"/>
              <a:t> Matrix, die nur in der Hauptdiagonalen und in den beiden ersten Nebendiagonalen Einträge ungleich Null </a:t>
            </a:r>
            <a:r>
              <a:rPr lang="de-AT" dirty="0" smtClean="0"/>
              <a:t>enthält</a:t>
            </a:r>
            <a:endParaRPr lang="en-AT" dirty="0" smtClean="0"/>
          </a:p>
          <a:p>
            <a:r>
              <a:rPr lang="en-AT" dirty="0" smtClean="0"/>
              <a:t>MATLAB Funktion </a:t>
            </a:r>
            <a:r>
              <a:rPr lang="en-AT" i="1" dirty="0" smtClean="0"/>
              <a:t>spline() </a:t>
            </a:r>
            <a:r>
              <a:rPr lang="de-AT" dirty="0" smtClean="0"/>
              <a:t>gibt </a:t>
            </a:r>
            <a:r>
              <a:rPr lang="de-AT" dirty="0"/>
              <a:t>einen Vektor interpolierter Werte</a:t>
            </a:r>
            <a:r>
              <a:rPr lang="en-AT" dirty="0"/>
              <a:t> zurück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9115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/>
              <a:t>K</a:t>
            </a:r>
            <a:r>
              <a:rPr lang="en-AT" dirty="0"/>
              <a:t>ubische Spline Interpolation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97" y="2708920"/>
            <a:ext cx="3816424" cy="2102381"/>
          </a:xfrm>
        </p:spPr>
      </p:pic>
      <p:sp>
        <p:nvSpPr>
          <p:cNvPr id="7" name="TextBox 6"/>
          <p:cNvSpPr txBox="1"/>
          <p:nvPr/>
        </p:nvSpPr>
        <p:spPr>
          <a:xfrm>
            <a:off x="2483768" y="5016463"/>
            <a:ext cx="3869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err="1" smtClean="0"/>
              <a:t>Abb</a:t>
            </a:r>
            <a:r>
              <a:rPr lang="en-AT" sz="1600" dirty="0" smtClean="0"/>
              <a:t>. 11</a:t>
            </a:r>
            <a:r>
              <a:rPr lang="de-AT" sz="1600" dirty="0" smtClean="0"/>
              <a:t>: </a:t>
            </a:r>
            <a:r>
              <a:rPr lang="en-AT" sz="1600" dirty="0"/>
              <a:t>Beispiel einer </a:t>
            </a:r>
            <a:r>
              <a:rPr lang="de-AT" sz="1600" dirty="0" err="1"/>
              <a:t>Tridiagonalmatrix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170772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/>
              <a:t>Mehrdeutigkeit und </a:t>
            </a:r>
            <a:r>
              <a:rPr lang="de-AT" dirty="0" err="1"/>
              <a:t>Singularit</a:t>
            </a:r>
            <a:r>
              <a:rPr lang="en-AT" dirty="0"/>
              <a:t>ä</a:t>
            </a:r>
            <a:r>
              <a:rPr lang="de-AT" dirty="0"/>
              <a:t>t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Mehrdeutigkeit </a:t>
            </a:r>
            <a:endParaRPr lang="en-AT" dirty="0"/>
          </a:p>
          <a:p>
            <a:pPr lvl="1"/>
            <a:r>
              <a:rPr lang="en-AT" dirty="0"/>
              <a:t>Z</a:t>
            </a:r>
            <a:r>
              <a:rPr lang="de-AT" dirty="0" err="1"/>
              <a:t>wei</a:t>
            </a:r>
            <a:r>
              <a:rPr lang="de-AT" dirty="0"/>
              <a:t> bzw. </a:t>
            </a:r>
            <a:r>
              <a:rPr lang="en-AT" dirty="0"/>
              <a:t>m</a:t>
            </a:r>
            <a:r>
              <a:rPr lang="de-AT" dirty="0" err="1"/>
              <a:t>ehrere</a:t>
            </a:r>
            <a:r>
              <a:rPr lang="en-AT" dirty="0"/>
              <a:t> </a:t>
            </a:r>
            <a:r>
              <a:rPr lang="de-AT" dirty="0"/>
              <a:t>verschiedene L</a:t>
            </a:r>
            <a:r>
              <a:rPr lang="en-AT" dirty="0"/>
              <a:t>ö</a:t>
            </a:r>
            <a:r>
              <a:rPr lang="de-AT" dirty="0" err="1"/>
              <a:t>sungen</a:t>
            </a:r>
            <a:r>
              <a:rPr lang="en-AT" dirty="0"/>
              <a:t> </a:t>
            </a:r>
            <a:r>
              <a:rPr lang="de-AT" dirty="0"/>
              <a:t>f</a:t>
            </a:r>
            <a:r>
              <a:rPr lang="en-AT" dirty="0"/>
              <a:t>ü</a:t>
            </a:r>
            <a:r>
              <a:rPr lang="de-AT" dirty="0"/>
              <a:t>r ein und dieselbe Pose im</a:t>
            </a:r>
            <a:r>
              <a:rPr lang="en-AT" dirty="0"/>
              <a:t> </a:t>
            </a:r>
            <a:r>
              <a:rPr lang="de-AT" dirty="0"/>
              <a:t>Raum nach der Transformation </a:t>
            </a:r>
            <a:endParaRPr lang="en-AT" dirty="0"/>
          </a:p>
          <a:p>
            <a:r>
              <a:rPr lang="de-AT" dirty="0" err="1"/>
              <a:t>Singularit</a:t>
            </a:r>
            <a:r>
              <a:rPr lang="en-AT" dirty="0"/>
              <a:t>ä</a:t>
            </a:r>
            <a:r>
              <a:rPr lang="de-AT" dirty="0"/>
              <a:t>t</a:t>
            </a:r>
            <a:endParaRPr lang="en-AT" dirty="0"/>
          </a:p>
          <a:p>
            <a:pPr lvl="1"/>
            <a:r>
              <a:rPr lang="en-AT" dirty="0"/>
              <a:t>D</a:t>
            </a:r>
            <a:r>
              <a:rPr lang="de-AT" dirty="0" err="1"/>
              <a:t>urch</a:t>
            </a:r>
            <a:r>
              <a:rPr lang="de-AT" dirty="0"/>
              <a:t> spezielle</a:t>
            </a:r>
            <a:r>
              <a:rPr lang="en-AT" dirty="0"/>
              <a:t> </a:t>
            </a:r>
            <a:r>
              <a:rPr lang="de-AT" dirty="0"/>
              <a:t>Achsstellungen verursachten Zustand</a:t>
            </a:r>
            <a:endParaRPr lang="en-AT" dirty="0"/>
          </a:p>
          <a:p>
            <a:pPr lvl="1"/>
            <a:r>
              <a:rPr lang="en-AT" dirty="0"/>
              <a:t>Führt zu</a:t>
            </a:r>
            <a:r>
              <a:rPr lang="de-AT" dirty="0"/>
              <a:t> zu</a:t>
            </a:r>
            <a:r>
              <a:rPr lang="en-AT" dirty="0"/>
              <a:t> </a:t>
            </a:r>
            <a:r>
              <a:rPr lang="de-AT" dirty="0"/>
              <a:t>unvorhergesehenen Roboterbewegungen und</a:t>
            </a:r>
            <a:r>
              <a:rPr lang="en-AT" dirty="0"/>
              <a:t> </a:t>
            </a:r>
            <a:r>
              <a:rPr lang="de-AT" dirty="0"/>
              <a:t>Geschwindigkeiten </a:t>
            </a:r>
          </a:p>
          <a:p>
            <a:pPr lvl="1"/>
            <a:r>
              <a:rPr lang="en-AT" dirty="0"/>
              <a:t>U</a:t>
            </a:r>
            <a:r>
              <a:rPr lang="de-AT" dirty="0" err="1"/>
              <a:t>nendlich</a:t>
            </a:r>
            <a:r>
              <a:rPr lang="de-AT" dirty="0"/>
              <a:t> viele</a:t>
            </a:r>
            <a:r>
              <a:rPr lang="en-AT" dirty="0"/>
              <a:t> Lö</a:t>
            </a:r>
            <a:r>
              <a:rPr lang="de-AT" dirty="0" err="1"/>
              <a:t>sungen</a:t>
            </a:r>
            <a:r>
              <a:rPr lang="de-AT" dirty="0"/>
              <a:t> f</a:t>
            </a:r>
            <a:r>
              <a:rPr lang="en-AT" dirty="0"/>
              <a:t>ü</a:t>
            </a:r>
            <a:r>
              <a:rPr lang="de-AT" dirty="0"/>
              <a:t>r die Steuerung (z.</a:t>
            </a:r>
            <a:r>
              <a:rPr lang="en-AT" dirty="0"/>
              <a:t> </a:t>
            </a:r>
            <a:r>
              <a:rPr lang="de-AT" dirty="0"/>
              <a:t>B. kollineare Ausrichtung</a:t>
            </a:r>
            <a:r>
              <a:rPr lang="en-AT" dirty="0"/>
              <a:t> </a:t>
            </a:r>
            <a:r>
              <a:rPr lang="de-AT" dirty="0"/>
              <a:t>mehrerer Roboterachsen)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9944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dirty="0"/>
              <a:t>Stand der Technik</a:t>
            </a:r>
            <a:endParaRPr lang="de-AT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Erfolgreichste</a:t>
            </a:r>
            <a:r>
              <a:rPr lang="en-AT" dirty="0"/>
              <a:t>r </a:t>
            </a:r>
            <a:r>
              <a:rPr lang="de-AT" dirty="0"/>
              <a:t>Parallelroboter für industrielle Anwendungen</a:t>
            </a:r>
            <a:r>
              <a:rPr lang="en-AT" dirty="0"/>
              <a:t>:</a:t>
            </a:r>
            <a:r>
              <a:rPr lang="de-AT" dirty="0"/>
              <a:t> Delta-Roboter </a:t>
            </a:r>
            <a:r>
              <a:rPr lang="en-AT" dirty="0"/>
              <a:t>(</a:t>
            </a:r>
            <a:r>
              <a:rPr lang="de-AT" dirty="0"/>
              <a:t>Reymond Clavel</a:t>
            </a:r>
            <a:r>
              <a:rPr lang="en-AT" dirty="0"/>
              <a:t>,</a:t>
            </a:r>
            <a:r>
              <a:rPr lang="de-AT" dirty="0"/>
              <a:t> </a:t>
            </a:r>
            <a:r>
              <a:rPr lang="en-AT" dirty="0"/>
              <a:t>~</a:t>
            </a:r>
            <a:r>
              <a:rPr lang="de-AT" dirty="0"/>
              <a:t>1980er</a:t>
            </a:r>
            <a:r>
              <a:rPr lang="en-AT" dirty="0"/>
              <a:t>)</a:t>
            </a:r>
          </a:p>
          <a:p>
            <a:r>
              <a:rPr lang="en-AT" dirty="0"/>
              <a:t>Intention: </a:t>
            </a:r>
            <a:r>
              <a:rPr lang="de-AT" dirty="0"/>
              <a:t>sehr leichte Objekte möglichst schnell zu manipulieren</a:t>
            </a:r>
            <a:endParaRPr lang="en-AT" dirty="0"/>
          </a:p>
          <a:p>
            <a:r>
              <a:rPr lang="en-AT" dirty="0"/>
              <a:t>I</a:t>
            </a:r>
            <a:r>
              <a:rPr lang="de-AT" dirty="0" err="1"/>
              <a:t>ndustrielle</a:t>
            </a:r>
            <a:r>
              <a:rPr lang="en-AT" dirty="0"/>
              <a:t>s</a:t>
            </a:r>
            <a:r>
              <a:rPr lang="de-AT" dirty="0"/>
              <a:t> Einsatzgebiet</a:t>
            </a:r>
          </a:p>
          <a:p>
            <a:pPr lvl="1"/>
            <a:r>
              <a:rPr lang="de-AT" dirty="0"/>
              <a:t>Hochgeschwindigkeits-Bestückungs- und Verpackungsanwendungen im Lebensmittel- und</a:t>
            </a:r>
            <a:r>
              <a:rPr lang="en-AT" dirty="0"/>
              <a:t> </a:t>
            </a:r>
            <a:r>
              <a:rPr lang="de-AT" dirty="0" smtClean="0"/>
              <a:t>Medizinsektor</a:t>
            </a:r>
            <a:r>
              <a:rPr lang="en-AT" dirty="0" smtClean="0"/>
              <a:t>, </a:t>
            </a:r>
            <a:r>
              <a:rPr lang="de-AT" dirty="0" smtClean="0"/>
              <a:t>Montageanwendungen</a:t>
            </a:r>
            <a:r>
              <a:rPr lang="de-AT" dirty="0"/>
              <a:t>, Einsatz im elektronischen Sektor, </a:t>
            </a:r>
            <a:r>
              <a:rPr lang="de-AT" dirty="0" smtClean="0"/>
              <a:t>Laser </a:t>
            </a:r>
            <a:r>
              <a:rPr lang="de-AT" dirty="0"/>
              <a:t>Cutter oder 3D-Drucker</a:t>
            </a:r>
            <a:endParaRPr lang="en-AT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Parallele/Serielle Kinematik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P</a:t>
            </a:r>
            <a:r>
              <a:rPr lang="de-AT" sz="2400" dirty="0" err="1"/>
              <a:t>arallele</a:t>
            </a:r>
            <a:r>
              <a:rPr lang="de-AT" sz="2400" dirty="0"/>
              <a:t>, geschlossene kinematische Kette</a:t>
            </a:r>
            <a:endParaRPr lang="en-AT" sz="2400" dirty="0"/>
          </a:p>
          <a:p>
            <a:pPr lvl="1"/>
            <a:r>
              <a:rPr lang="en-AT" sz="2200" dirty="0"/>
              <a:t>N</a:t>
            </a:r>
            <a:r>
              <a:rPr lang="de-AT" sz="2200" dirty="0" err="1"/>
              <a:t>ur</a:t>
            </a:r>
            <a:r>
              <a:rPr lang="de-AT" sz="2200" dirty="0"/>
              <a:t> Teilmenge</a:t>
            </a:r>
            <a:r>
              <a:rPr lang="en-AT" sz="2200" dirty="0"/>
              <a:t> </a:t>
            </a:r>
            <a:r>
              <a:rPr lang="de-AT" sz="2200" dirty="0"/>
              <a:t>der Gelenke aktiv betätigt</a:t>
            </a:r>
            <a:r>
              <a:rPr lang="en-AT" sz="2200" dirty="0"/>
              <a:t> </a:t>
            </a:r>
            <a:br>
              <a:rPr lang="en-AT" sz="2200" dirty="0"/>
            </a:br>
            <a:r>
              <a:rPr lang="en-AT" sz="2200" dirty="0"/>
              <a:t>(z. B. Regenschirm)</a:t>
            </a:r>
            <a:endParaRPr lang="en-AT" sz="4600" dirty="0"/>
          </a:p>
          <a:p>
            <a:r>
              <a:rPr lang="en-AT" sz="2400" dirty="0"/>
              <a:t>S</a:t>
            </a:r>
            <a:r>
              <a:rPr lang="de-AT" sz="2400" dirty="0" err="1"/>
              <a:t>erielle</a:t>
            </a:r>
            <a:r>
              <a:rPr lang="de-AT" sz="2400" dirty="0"/>
              <a:t>, offene kinematische Kette</a:t>
            </a:r>
            <a:endParaRPr lang="en-AT" sz="2400" dirty="0"/>
          </a:p>
          <a:p>
            <a:pPr lvl="1"/>
            <a:r>
              <a:rPr lang="de-AT" sz="2200" dirty="0"/>
              <a:t>Reihe</a:t>
            </a:r>
            <a:r>
              <a:rPr lang="en-AT" sz="2200" dirty="0"/>
              <a:t> </a:t>
            </a:r>
            <a:r>
              <a:rPr lang="de-AT" sz="2200" dirty="0"/>
              <a:t>aktiver Gelenke, welche Basis mit Endeffektor verbindet</a:t>
            </a:r>
            <a:r>
              <a:rPr lang="en-AT" sz="2200" dirty="0"/>
              <a:t> (z. B. menschlicher Arm)</a:t>
            </a:r>
          </a:p>
          <a:p>
            <a:pPr lvl="1"/>
            <a:r>
              <a:rPr lang="en-AT" sz="2200" dirty="0"/>
              <a:t>J</a:t>
            </a:r>
            <a:r>
              <a:rPr lang="de-AT" sz="2200" dirty="0" err="1"/>
              <a:t>eder</a:t>
            </a:r>
            <a:r>
              <a:rPr lang="de-AT" sz="2200" dirty="0"/>
              <a:t> Antrieb </a:t>
            </a:r>
            <a:r>
              <a:rPr lang="en-AT" sz="2200" dirty="0"/>
              <a:t>wird </a:t>
            </a:r>
            <a:r>
              <a:rPr lang="de-AT" sz="2200" dirty="0"/>
              <a:t>mit den Massen der nachfolgenden Glieder und Antriebe belastet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51096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Pose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Darunter versteht man in der Industrierobotik den</a:t>
            </a:r>
            <a:endParaRPr lang="en-AT" sz="2400" dirty="0"/>
          </a:p>
          <a:p>
            <a:pPr lvl="1"/>
            <a:r>
              <a:rPr lang="de-AT" sz="2200" dirty="0"/>
              <a:t>momentanen Ort und die</a:t>
            </a:r>
          </a:p>
          <a:p>
            <a:pPr lvl="1"/>
            <a:r>
              <a:rPr lang="de-AT" sz="2200" dirty="0"/>
              <a:t>momentane Lage</a:t>
            </a:r>
          </a:p>
          <a:p>
            <a:pPr marL="0" indent="0">
              <a:buNone/>
            </a:pPr>
            <a:r>
              <a:rPr lang="de-AT" sz="2400" dirty="0"/>
              <a:t>des Endeffektors im Raum</a:t>
            </a:r>
          </a:p>
          <a:p>
            <a:r>
              <a:rPr lang="de-AT" sz="2400" dirty="0"/>
              <a:t>Wird durch drei Ortskoordinaten f</a:t>
            </a:r>
            <a:r>
              <a:rPr lang="en-AT" sz="2400" dirty="0"/>
              <a:t>ü</a:t>
            </a:r>
            <a:r>
              <a:rPr lang="de-AT" sz="2400" dirty="0"/>
              <a:t>r die Position und drei</a:t>
            </a:r>
            <a:r>
              <a:rPr lang="en-AT" sz="2400" dirty="0"/>
              <a:t> </a:t>
            </a:r>
            <a:r>
              <a:rPr lang="de-AT" sz="2400" dirty="0"/>
              <a:t>Winkelkoordinaten f</a:t>
            </a:r>
            <a:r>
              <a:rPr lang="en-AT" sz="2400" dirty="0"/>
              <a:t>ü</a:t>
            </a:r>
            <a:r>
              <a:rPr lang="de-AT" sz="2400" dirty="0"/>
              <a:t>r die Orientierung beschrieben</a:t>
            </a:r>
            <a:endParaRPr lang="en-AT" sz="2400" dirty="0"/>
          </a:p>
          <a:p>
            <a:r>
              <a:rPr lang="de-AT" sz="2400" dirty="0"/>
              <a:t>Pose = Position + Orientierung</a:t>
            </a:r>
            <a:endParaRPr lang="en-AT" sz="2400" dirty="0"/>
          </a:p>
          <a:p>
            <a:pPr marL="0" indent="0">
              <a:buNone/>
            </a:pPr>
            <a:r>
              <a:rPr lang="en-AT" sz="2400" dirty="0"/>
              <a:t>(</a:t>
            </a:r>
            <a:r>
              <a:rPr lang="de-AT" sz="2400" dirty="0" err="1"/>
              <a:t>Kubinger</a:t>
            </a:r>
            <a:r>
              <a:rPr lang="en-AT" sz="2400" dirty="0"/>
              <a:t>, 2016)</a:t>
            </a:r>
          </a:p>
          <a:p>
            <a:pPr marL="0" indent="0">
              <a:buNone/>
            </a:pP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46038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Rapid Prototyping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 smtClean="0"/>
              <a:t>Bedeutet “</a:t>
            </a:r>
            <a:r>
              <a:rPr lang="de-AT" sz="2400" dirty="0" smtClean="0"/>
              <a:t>schnelle</a:t>
            </a:r>
            <a:r>
              <a:rPr lang="en-AT" sz="2400" dirty="0"/>
              <a:t>r</a:t>
            </a:r>
            <a:r>
              <a:rPr lang="de-AT" sz="2400" dirty="0" smtClean="0"/>
              <a:t> Zusammenbau</a:t>
            </a:r>
            <a:r>
              <a:rPr lang="en-AT" sz="2400" dirty="0" smtClean="0"/>
              <a:t>”</a:t>
            </a:r>
            <a:endParaRPr lang="en-AT" sz="2400" dirty="0"/>
          </a:p>
          <a:p>
            <a:r>
              <a:rPr lang="en-AT" sz="2400" dirty="0"/>
              <a:t>Beginn: Anfang der</a:t>
            </a:r>
            <a:r>
              <a:rPr lang="de-AT" sz="2400" dirty="0"/>
              <a:t> 1980er Jahre</a:t>
            </a:r>
            <a:endParaRPr lang="en-AT" sz="2400" dirty="0"/>
          </a:p>
          <a:p>
            <a:r>
              <a:rPr lang="en-AT" sz="2400" dirty="0"/>
              <a:t>CAD-Modellierung</a:t>
            </a:r>
          </a:p>
          <a:p>
            <a:r>
              <a:rPr lang="en-AT" sz="2400" dirty="0"/>
              <a:t>Generative Fertigungsverfahren (z. B. 3D-Druck)</a:t>
            </a:r>
          </a:p>
          <a:p>
            <a:r>
              <a:rPr lang="en-AT" sz="2400" dirty="0"/>
              <a:t>Für Prototypen/Kleinserien geeignet</a:t>
            </a:r>
          </a:p>
          <a:p>
            <a:r>
              <a:rPr lang="en-AT" sz="2400" dirty="0"/>
              <a:t>Geringer </a:t>
            </a:r>
            <a:r>
              <a:rPr lang="de-AT" sz="2400" dirty="0"/>
              <a:t>Kosten- und Zeitaufwand </a:t>
            </a:r>
          </a:p>
        </p:txBody>
      </p:sp>
    </p:spTree>
    <p:extLst>
      <p:ext uri="{BB962C8B-B14F-4D97-AF65-F5344CB8AC3E}">
        <p14:creationId xmlns:p14="http://schemas.microsoft.com/office/powerpoint/2010/main" val="238181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/>
              <a:t>Smart Manufacturing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E</a:t>
            </a:r>
            <a:r>
              <a:rPr lang="de-AT" sz="2400" dirty="0" err="1"/>
              <a:t>rfordert</a:t>
            </a:r>
            <a:r>
              <a:rPr lang="de-AT" sz="2400" dirty="0"/>
              <a:t> </a:t>
            </a:r>
            <a:r>
              <a:rPr lang="en-AT" sz="2400" dirty="0"/>
              <a:t>I</a:t>
            </a:r>
            <a:r>
              <a:rPr lang="de-AT" sz="2400" dirty="0" err="1"/>
              <a:t>nteraktion</a:t>
            </a:r>
            <a:r>
              <a:rPr lang="de-AT" sz="2400" dirty="0"/>
              <a:t>, Integration und Fusion physischer und informatischer,</a:t>
            </a:r>
            <a:r>
              <a:rPr lang="en-AT" sz="2400" dirty="0"/>
              <a:t> </a:t>
            </a:r>
            <a:r>
              <a:rPr lang="de-AT" sz="2400" dirty="0"/>
              <a:t>softwaretechnischer Komponenten</a:t>
            </a:r>
            <a:endParaRPr lang="en-AT" altLang="de-DE" sz="2400" dirty="0"/>
          </a:p>
          <a:p>
            <a:r>
              <a:rPr lang="en-AT" sz="2400" dirty="0"/>
              <a:t>Kombination </a:t>
            </a:r>
            <a:r>
              <a:rPr lang="de-AT" sz="2400" dirty="0"/>
              <a:t>innovativer Technologien</a:t>
            </a:r>
            <a:r>
              <a:rPr lang="en-AT" sz="2400" dirty="0"/>
              <a:t> (z. B. </a:t>
            </a:r>
            <a:r>
              <a:rPr lang="de-AT" sz="2400" dirty="0"/>
              <a:t>Internet </a:t>
            </a:r>
            <a:r>
              <a:rPr lang="de-AT" sz="2400" dirty="0" err="1"/>
              <a:t>of</a:t>
            </a:r>
            <a:r>
              <a:rPr lang="de-AT" sz="2400" dirty="0"/>
              <a:t> Things</a:t>
            </a:r>
            <a:r>
              <a:rPr lang="en-AT" sz="2400" dirty="0"/>
              <a:t>) und f</a:t>
            </a:r>
            <a:r>
              <a:rPr lang="de-AT" sz="2400" dirty="0" err="1"/>
              <a:t>ortschrittliche</a:t>
            </a:r>
            <a:r>
              <a:rPr lang="en-AT" sz="2400" dirty="0"/>
              <a:t>r</a:t>
            </a:r>
            <a:r>
              <a:rPr lang="de-AT" sz="2400" dirty="0"/>
              <a:t> Fertigungsstrategie mit</a:t>
            </a:r>
            <a:r>
              <a:rPr lang="en-AT" sz="2400" dirty="0"/>
              <a:t> </a:t>
            </a:r>
            <a:r>
              <a:rPr lang="de-AT" sz="2400" dirty="0"/>
              <a:t>dem Ziel einer automatisierten Industrie</a:t>
            </a:r>
            <a:r>
              <a:rPr lang="en-AT" sz="2400" dirty="0"/>
              <a:t> (z. B. </a:t>
            </a:r>
            <a:r>
              <a:rPr lang="en-AT" altLang="de-DE" sz="2400" dirty="0"/>
              <a:t>Industrie 4.0)</a:t>
            </a:r>
          </a:p>
          <a:p>
            <a:r>
              <a:rPr lang="en-AT" altLang="de-DE" sz="2400" dirty="0"/>
              <a:t>V</a:t>
            </a:r>
            <a:r>
              <a:rPr lang="de-AT" altLang="de-DE" sz="2400" dirty="0" err="1"/>
              <a:t>ernetzte</a:t>
            </a:r>
            <a:r>
              <a:rPr lang="de-AT" altLang="de-DE" sz="2400" dirty="0"/>
              <a:t> Systeme ermöglichen </a:t>
            </a:r>
            <a:r>
              <a:rPr lang="en-AT" altLang="de-DE" sz="2400" dirty="0"/>
              <a:t>eine </a:t>
            </a:r>
            <a:r>
              <a:rPr lang="de-AT" altLang="de-DE" sz="2400" dirty="0"/>
              <a:t>frühzeitige Vorhersage von Fehlern</a:t>
            </a:r>
            <a:endParaRPr lang="en-AT" altLang="de-DE" sz="2400" dirty="0"/>
          </a:p>
          <a:p>
            <a:pPr marL="0" indent="0">
              <a:buNone/>
            </a:pPr>
            <a:r>
              <a:rPr lang="de-AT" sz="2400" dirty="0"/>
              <a:t>(Tao &amp; Qi, 2019)</a:t>
            </a:r>
          </a:p>
          <a:p>
            <a:pPr marL="0" indent="0">
              <a:buNone/>
            </a:pP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88401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“Smarte” Motoren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altLang="de-DE" sz="2400" dirty="0"/>
              <a:t>K</a:t>
            </a:r>
            <a:r>
              <a:rPr lang="de-AT" altLang="de-DE" sz="2400" dirty="0" err="1"/>
              <a:t>ontinuierliche</a:t>
            </a:r>
            <a:r>
              <a:rPr lang="de-AT" altLang="de-DE" sz="2400" dirty="0"/>
              <a:t> Überwachung</a:t>
            </a:r>
            <a:r>
              <a:rPr lang="en-AT" altLang="de-DE" sz="2400" dirty="0"/>
              <a:t> </a:t>
            </a:r>
            <a:r>
              <a:rPr lang="de-AT" altLang="de-DE" sz="2400" dirty="0"/>
              <a:t>des eigenen Zustands</a:t>
            </a:r>
            <a:endParaRPr lang="en-AT" altLang="de-DE" sz="2400" dirty="0"/>
          </a:p>
          <a:p>
            <a:r>
              <a:rPr lang="de-AT" altLang="de-DE" sz="2400" dirty="0"/>
              <a:t>Kommunikation untereinander</a:t>
            </a:r>
            <a:endParaRPr lang="en-AT" altLang="de-DE" sz="2400" dirty="0"/>
          </a:p>
          <a:p>
            <a:r>
              <a:rPr lang="en-AT" altLang="de-DE" sz="2400" dirty="0"/>
              <a:t>D</a:t>
            </a:r>
            <a:r>
              <a:rPr lang="de-AT" altLang="de-DE" sz="2400" dirty="0" err="1"/>
              <a:t>ezentrale</a:t>
            </a:r>
            <a:r>
              <a:rPr lang="de-AT" altLang="de-DE" sz="2400" dirty="0"/>
              <a:t> Datenverarbeitung</a:t>
            </a:r>
            <a:r>
              <a:rPr lang="en-AT" altLang="de-DE" sz="2400" dirty="0"/>
              <a:t> (</a:t>
            </a:r>
            <a:r>
              <a:rPr lang="de-AT" altLang="de-DE" sz="2400" dirty="0"/>
              <a:t>Edge Computing</a:t>
            </a:r>
            <a:r>
              <a:rPr lang="en-AT" altLang="de-DE" sz="2400" dirty="0"/>
              <a:t>)</a:t>
            </a:r>
            <a:endParaRPr lang="de-AT" altLang="de-DE" sz="2400" dirty="0"/>
          </a:p>
          <a:p>
            <a:r>
              <a:rPr lang="de-AT" altLang="de-DE" sz="2400" dirty="0"/>
              <a:t>Übertragen von Nutzdaten in eine</a:t>
            </a:r>
            <a:r>
              <a:rPr lang="en-AT" altLang="de-DE" sz="2400" dirty="0"/>
              <a:t> </a:t>
            </a:r>
            <a:r>
              <a:rPr lang="de-AT" altLang="de-DE" sz="2400" dirty="0"/>
              <a:t>Cloud</a:t>
            </a:r>
            <a:endParaRPr lang="en-AT" altLang="de-DE" sz="2400" dirty="0"/>
          </a:p>
          <a:p>
            <a:pPr marL="0" indent="0">
              <a:buNone/>
            </a:pPr>
            <a:r>
              <a:rPr lang="de-AT" sz="2400" dirty="0"/>
              <a:t>(Tao &amp; Qi, 2019)</a:t>
            </a:r>
          </a:p>
          <a:p>
            <a:pPr marL="0" indent="0">
              <a:buNone/>
            </a:pP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74889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Selektives Lasersintern (SLS)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G</a:t>
            </a:r>
            <a:r>
              <a:rPr lang="de-AT" sz="2400" dirty="0" err="1"/>
              <a:t>eneratives</a:t>
            </a:r>
            <a:r>
              <a:rPr lang="de-AT" sz="2400" dirty="0"/>
              <a:t> Schichtbauverfahren</a:t>
            </a:r>
            <a:endParaRPr lang="en-AT" sz="2400" dirty="0"/>
          </a:p>
          <a:p>
            <a:r>
              <a:rPr lang="en-AT" sz="2400" dirty="0"/>
              <a:t>Herstellung </a:t>
            </a:r>
            <a:r>
              <a:rPr lang="de-AT" sz="2400" dirty="0"/>
              <a:t>räumliche</a:t>
            </a:r>
            <a:r>
              <a:rPr lang="en-AT" sz="2400" dirty="0"/>
              <a:t>r</a:t>
            </a:r>
            <a:r>
              <a:rPr lang="de-AT" sz="2400" dirty="0"/>
              <a:t> Strukturen durch Sintern mit einem Laser</a:t>
            </a:r>
            <a:endParaRPr lang="en-AT" sz="2400" dirty="0"/>
          </a:p>
          <a:p>
            <a:r>
              <a:rPr lang="de-AT" sz="2400" dirty="0"/>
              <a:t>Ausgangsstoff</a:t>
            </a:r>
            <a:r>
              <a:rPr lang="en-AT" sz="2400" dirty="0"/>
              <a:t>: </a:t>
            </a:r>
            <a:r>
              <a:rPr lang="de-AT" sz="2400" dirty="0"/>
              <a:t>pulverförmig</a:t>
            </a:r>
            <a:endParaRPr lang="en-AT" sz="2400" dirty="0"/>
          </a:p>
          <a:p>
            <a:r>
              <a:rPr lang="en-AT" sz="2400" dirty="0"/>
              <a:t>Druckkammer ist temperiert, Laser überbrückt Temperatur bis Schmelzpunkt</a:t>
            </a:r>
          </a:p>
          <a:p>
            <a:r>
              <a:rPr lang="en-AT" sz="2400" dirty="0"/>
              <a:t>Erreicht bis zu 90 [%] der mechanischen Eigenschaften gegossener </a:t>
            </a:r>
            <a:r>
              <a:rPr lang="en-AT" sz="2400" dirty="0" smtClean="0"/>
              <a:t>Teile</a:t>
            </a:r>
          </a:p>
          <a:p>
            <a:r>
              <a:rPr lang="en-AT" sz="2400" dirty="0" smtClean="0"/>
              <a:t>Gut geeignet für komplexe Strukturen</a:t>
            </a:r>
            <a:endParaRPr lang="en-AT" sz="2400" dirty="0"/>
          </a:p>
          <a:p>
            <a:pPr marL="0" indent="0">
              <a:buNone/>
            </a:pPr>
            <a:r>
              <a:rPr lang="en-AT" sz="2400" dirty="0"/>
              <a:t>(</a:t>
            </a:r>
            <a:r>
              <a:rPr lang="en-AT" sz="2400" dirty="0" smtClean="0"/>
              <a:t>Grünbichler, </a:t>
            </a:r>
            <a:r>
              <a:rPr lang="en-AT" sz="2400" dirty="0"/>
              <a:t>2018)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87645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 smtClean="0"/>
              <a:t>Toleranz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Abweichung einer Größe vom Normzustand oder </a:t>
            </a:r>
            <a:r>
              <a:rPr lang="de-AT" sz="2400" dirty="0" err="1"/>
              <a:t>Normmaß</a:t>
            </a:r>
            <a:r>
              <a:rPr lang="de-AT" sz="2400" dirty="0"/>
              <a:t>, die die Funktion eines Systems gerade noch nicht </a:t>
            </a:r>
            <a:r>
              <a:rPr lang="de-AT" sz="2400" dirty="0" smtClean="0"/>
              <a:t>gefährdet</a:t>
            </a:r>
            <a:endParaRPr lang="en-AT" sz="2400" dirty="0" smtClean="0"/>
          </a:p>
          <a:p>
            <a:r>
              <a:rPr lang="en-AT" sz="2400" dirty="0" smtClean="0"/>
              <a:t>V</a:t>
            </a:r>
            <a:r>
              <a:rPr lang="de-AT" sz="2400" dirty="0" smtClean="0"/>
              <a:t>on </a:t>
            </a:r>
            <a:r>
              <a:rPr lang="de-AT" sz="2400" dirty="0"/>
              <a:t>einer störenden Einwirkung verursachte Abweichung vom Normalzustand </a:t>
            </a:r>
            <a:r>
              <a:rPr lang="en-AT" sz="2400" dirty="0" smtClean="0"/>
              <a:t>erfordert </a:t>
            </a:r>
            <a:r>
              <a:rPr lang="de-AT" sz="2400" dirty="0" smtClean="0"/>
              <a:t>(noch</a:t>
            </a:r>
            <a:r>
              <a:rPr lang="de-AT" sz="2400" dirty="0"/>
              <a:t>) keine Gegenregulierung oder Gegenmaßnahme </a:t>
            </a:r>
            <a:endParaRPr lang="en-AT" sz="2400" dirty="0" smtClean="0"/>
          </a:p>
          <a:p>
            <a:r>
              <a:rPr lang="en-AT" sz="2400" dirty="0"/>
              <a:t>E</a:t>
            </a:r>
            <a:r>
              <a:rPr lang="de-AT" sz="2400" dirty="0" err="1" smtClean="0"/>
              <a:t>rlauben</a:t>
            </a:r>
            <a:r>
              <a:rPr lang="de-AT" sz="2400" dirty="0" smtClean="0"/>
              <a:t>, </a:t>
            </a:r>
            <a:r>
              <a:rPr lang="de-AT" sz="2400" dirty="0"/>
              <a:t>gezielt eine gewünschte Spiel- oder </a:t>
            </a:r>
            <a:r>
              <a:rPr lang="de-AT" sz="2400" dirty="0" smtClean="0"/>
              <a:t>Presspassung </a:t>
            </a:r>
            <a:r>
              <a:rPr lang="de-AT" sz="2400" dirty="0"/>
              <a:t>zwischen zwei </a:t>
            </a:r>
            <a:r>
              <a:rPr lang="de-AT" sz="2400" dirty="0" smtClean="0"/>
              <a:t>Teilen</a:t>
            </a:r>
            <a:r>
              <a:rPr lang="en-AT" sz="2400" dirty="0" smtClean="0"/>
              <a:t> zu erreichen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18256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altLang="de-DE" dirty="0"/>
              <a:t>Wiederholgenauigkeit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Die Wiederholgenauigkeit gibt an, wie genau ein</a:t>
            </a:r>
            <a:r>
              <a:rPr lang="en-AT" sz="2400" dirty="0"/>
              <a:t> R</a:t>
            </a:r>
            <a:r>
              <a:rPr lang="de-AT" sz="2400" dirty="0" err="1"/>
              <a:t>oboter</a:t>
            </a:r>
            <a:r>
              <a:rPr lang="de-AT" sz="2400" dirty="0"/>
              <a:t> beim Anfahren einer Pose </a:t>
            </a:r>
            <a:r>
              <a:rPr lang="de-AT" sz="2400" i="1" dirty="0"/>
              <a:t>aus derselben</a:t>
            </a:r>
            <a:r>
              <a:rPr lang="en-AT" sz="2400" i="1" dirty="0"/>
              <a:t> </a:t>
            </a:r>
            <a:r>
              <a:rPr lang="de-AT" sz="2400" i="1" dirty="0"/>
              <a:t>Richtung </a:t>
            </a:r>
            <a:r>
              <a:rPr lang="de-AT" sz="2400" dirty="0"/>
              <a:t>positioniert</a:t>
            </a:r>
          </a:p>
          <a:p>
            <a:r>
              <a:rPr lang="de-AT" sz="2400" dirty="0"/>
              <a:t>Ist die durchschnittliche Abweichung der Ist-Pose, ohne die</a:t>
            </a:r>
            <a:r>
              <a:rPr lang="en-AT" sz="2400" dirty="0"/>
              <a:t> </a:t>
            </a:r>
            <a:r>
              <a:rPr lang="de-AT" sz="2400" dirty="0"/>
              <a:t>Differenz zur Soll-Pose in die Bewertung mit einzubeziehen</a:t>
            </a:r>
            <a:endParaRPr lang="en-AT" sz="2400" dirty="0"/>
          </a:p>
          <a:p>
            <a:pPr marL="0" indent="0">
              <a:buNone/>
            </a:pPr>
            <a:r>
              <a:rPr lang="en-AT" sz="2400" dirty="0"/>
              <a:t>(</a:t>
            </a:r>
            <a:r>
              <a:rPr lang="de-AT" sz="2400" dirty="0" err="1"/>
              <a:t>Kubinger</a:t>
            </a:r>
            <a:r>
              <a:rPr lang="en-AT" sz="2400" dirty="0"/>
              <a:t>, 2016)</a:t>
            </a:r>
          </a:p>
          <a:p>
            <a:pPr marL="0" indent="0">
              <a:buNone/>
            </a:pP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97980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altLang="de-DE" dirty="0"/>
              <a:t>Zeitplan</a:t>
            </a:r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89018"/>
              </p:ext>
            </p:extLst>
          </p:nvPr>
        </p:nvGraphicFramePr>
        <p:xfrm>
          <a:off x="107504" y="1916832"/>
          <a:ext cx="8928995" cy="3672405"/>
        </p:xfrm>
        <a:graphic>
          <a:graphicData uri="http://schemas.openxmlformats.org/drawingml/2006/table">
            <a:tbl>
              <a:tblPr/>
              <a:tblGrid>
                <a:gridCol w="2174201">
                  <a:extLst>
                    <a:ext uri="{9D8B030D-6E8A-4147-A177-3AD203B41FA5}">
                      <a16:colId xmlns:a16="http://schemas.microsoft.com/office/drawing/2014/main" val="2388412896"/>
                    </a:ext>
                  </a:extLst>
                </a:gridCol>
                <a:gridCol w="348294">
                  <a:extLst>
                    <a:ext uri="{9D8B030D-6E8A-4147-A177-3AD203B41FA5}">
                      <a16:colId xmlns:a16="http://schemas.microsoft.com/office/drawing/2014/main" val="3854425409"/>
                    </a:ext>
                  </a:extLst>
                </a:gridCol>
                <a:gridCol w="348294">
                  <a:extLst>
                    <a:ext uri="{9D8B030D-6E8A-4147-A177-3AD203B41FA5}">
                      <a16:colId xmlns:a16="http://schemas.microsoft.com/office/drawing/2014/main" val="2630086967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3299498677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523004389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2941177853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1607616241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1761363169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2018348107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4266513307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3678007340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3343634719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2450123524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4159497322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662672951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3920745044"/>
                    </a:ext>
                  </a:extLst>
                </a:gridCol>
                <a:gridCol w="432729">
                  <a:extLst>
                    <a:ext uri="{9D8B030D-6E8A-4147-A177-3AD203B41FA5}">
                      <a16:colId xmlns:a16="http://schemas.microsoft.com/office/drawing/2014/main" val="2116671933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de-A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17995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A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A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März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de-A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A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79275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Aufgaben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KW8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KW9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KW11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KW12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KW13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KW14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KW15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KW16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KW17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KW18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KW19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KW20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KW21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KW22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KW23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0565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Literaturrecherche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648578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 der Technik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38647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Konzepterstellung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172271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Konzeptfixierung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50794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Konzeptausarbeitung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366927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Auslegung Hardware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97499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Montage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730749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Programmierung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50257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Inbetriebnahme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87711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Validierung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244105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Optimierung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77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r>
                        <a:rPr lang="en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Dokumentation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01362"/>
                  </a:ext>
                </a:extLst>
              </a:tr>
            </a:tbl>
          </a:graphicData>
        </a:graphic>
      </p:graphicFrame>
      <p:pic>
        <p:nvPicPr>
          <p:cNvPr id="6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de-AT" dirty="0"/>
              <a:t>L</a:t>
            </a:r>
            <a:r>
              <a:rPr lang="en-AT" dirty="0"/>
              <a:t>iteraturverzeichnis</a:t>
            </a:r>
            <a:endParaRPr lang="de-AT" altLang="de-DE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 dirty="0">
                <a:solidFill>
                  <a:srgbClr val="626B71"/>
                </a:solidFill>
              </a:rPr>
              <a:t> © FH Technikum Wien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1050" dirty="0"/>
              <a:t>Favre-Bulle, B., 2004. Automatisierung komplexer Industrieprozesse: Systeme, Verfahren und</a:t>
            </a:r>
            <a:r>
              <a:rPr lang="en-AT" sz="1050" dirty="0"/>
              <a:t> </a:t>
            </a:r>
            <a:r>
              <a:rPr lang="de-AT" sz="1050" dirty="0"/>
              <a:t>Informationsmanagement: Springer. Verfügbar unter:</a:t>
            </a:r>
            <a:r>
              <a:rPr lang="en-AT" sz="1050" dirty="0"/>
              <a:t> </a:t>
            </a:r>
            <a:r>
              <a:rPr lang="de-AT" sz="1050" dirty="0"/>
              <a:t>&lt;https://books.google.at/books?id=ry2rKn4sW8kC&gt; [Zugang am 24.06.2019].</a:t>
            </a:r>
            <a:endParaRPr lang="en-AT" sz="1050" dirty="0"/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en-GB" sz="1050" dirty="0"/>
              <a:t>HEBI Robotics, 2018. X-SERIES ACTUATOR®—TECHNICAL SPECIFICATIONS. [</a:t>
            </a:r>
            <a:r>
              <a:rPr lang="en-GB" sz="1050" dirty="0" err="1"/>
              <a:t>Datenblatt</a:t>
            </a:r>
            <a:r>
              <a:rPr lang="en-GB" sz="1050" dirty="0"/>
              <a:t>]</a:t>
            </a:r>
            <a:r>
              <a:rPr lang="en-AT" sz="1050" dirty="0"/>
              <a:t> </a:t>
            </a:r>
            <a:r>
              <a:rPr lang="de-AT" sz="1050" dirty="0"/>
              <a:t>91 43rd Street, Suite 200, Pittsburgh, PA 15201. Verfügbar unter: &lt;http://docs.hebi.us/resources/datasheets/X-SeriesDatasheet.pdf&gt; [Zugang am 22.04.2019].</a:t>
            </a:r>
            <a:endParaRPr lang="en-AT" sz="1050" dirty="0"/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en-GB" sz="1050" dirty="0"/>
              <a:t>Lynch, K. M. &amp; Park, F. C., 2017. Modern Robotics: Mechanics, Planning, and Control. 1st.</a:t>
            </a:r>
            <a:r>
              <a:rPr lang="en-AT" sz="1050" dirty="0"/>
              <a:t> </a:t>
            </a:r>
            <a:r>
              <a:rPr lang="en-GB" sz="1050" dirty="0" err="1"/>
              <a:t>Auflage</a:t>
            </a:r>
            <a:r>
              <a:rPr lang="en-GB" sz="1050" dirty="0"/>
              <a:t>. New York, USA: Cambridge University Press.</a:t>
            </a:r>
            <a:endParaRPr lang="en-AT" sz="1050" dirty="0"/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en-GB" sz="1050" dirty="0"/>
              <a:t>Tao, F. &amp; Qi, Q., 2019. New it driven service-oriented smart manufacturing: Framework and</a:t>
            </a:r>
            <a:r>
              <a:rPr lang="en-AT" sz="1050" dirty="0"/>
              <a:t> </a:t>
            </a:r>
            <a:r>
              <a:rPr lang="en-GB" sz="1050" dirty="0"/>
              <a:t>characteristics. IEEE Transactions on Systems, Man, and Cybernetics: Systems, 49(1),</a:t>
            </a:r>
            <a:r>
              <a:rPr lang="en-AT" sz="1050" dirty="0"/>
              <a:t> </a:t>
            </a:r>
            <a:r>
              <a:rPr lang="de-AT" sz="1050" dirty="0"/>
              <a:t>S.81–91.</a:t>
            </a:r>
            <a:endParaRPr lang="en-AT" sz="1050" dirty="0"/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de-AT" sz="1050" dirty="0" err="1"/>
              <a:t>Poppeová</a:t>
            </a:r>
            <a:r>
              <a:rPr lang="de-AT" sz="1050" dirty="0"/>
              <a:t>, V., </a:t>
            </a:r>
            <a:r>
              <a:rPr lang="de-AT" sz="1050" dirty="0" err="1"/>
              <a:t>Uricek</a:t>
            </a:r>
            <a:r>
              <a:rPr lang="de-AT" sz="1050" dirty="0"/>
              <a:t>, J., </a:t>
            </a:r>
            <a:r>
              <a:rPr lang="de-AT" sz="1050" dirty="0" err="1"/>
              <a:t>Bulej</a:t>
            </a:r>
            <a:r>
              <a:rPr lang="de-AT" sz="1050" dirty="0"/>
              <a:t>, V. &amp; </a:t>
            </a:r>
            <a:r>
              <a:rPr lang="de-AT" sz="1050" dirty="0" err="1"/>
              <a:t>Sindler</a:t>
            </a:r>
            <a:r>
              <a:rPr lang="de-AT" sz="1050" dirty="0"/>
              <a:t>, P., 2011. Delta </a:t>
            </a:r>
            <a:r>
              <a:rPr lang="de-AT" sz="1050" dirty="0" err="1"/>
              <a:t>robots</a:t>
            </a:r>
            <a:r>
              <a:rPr lang="de-AT" sz="1050" dirty="0"/>
              <a:t> - </a:t>
            </a:r>
            <a:r>
              <a:rPr lang="de-AT" sz="1050" dirty="0" err="1"/>
              <a:t>robots</a:t>
            </a:r>
            <a:r>
              <a:rPr lang="de-AT" sz="1050" dirty="0"/>
              <a:t> </a:t>
            </a:r>
            <a:r>
              <a:rPr lang="de-AT" sz="1050" dirty="0" err="1"/>
              <a:t>for</a:t>
            </a:r>
            <a:r>
              <a:rPr lang="de-AT" sz="1050" dirty="0"/>
              <a:t> high </a:t>
            </a:r>
            <a:r>
              <a:rPr lang="de-AT" sz="1050" dirty="0" err="1"/>
              <a:t>speed</a:t>
            </a:r>
            <a:r>
              <a:rPr lang="en-AT" sz="1050" dirty="0"/>
              <a:t> </a:t>
            </a:r>
            <a:r>
              <a:rPr lang="de-AT" sz="1050" dirty="0" err="1"/>
              <a:t>manipulation</a:t>
            </a:r>
            <a:r>
              <a:rPr lang="de-AT" sz="1050" dirty="0"/>
              <a:t>. </a:t>
            </a:r>
            <a:r>
              <a:rPr lang="de-AT" sz="1050" dirty="0" err="1"/>
              <a:t>Tehnicki</a:t>
            </a:r>
            <a:r>
              <a:rPr lang="de-AT" sz="1050" dirty="0"/>
              <a:t> </a:t>
            </a:r>
            <a:r>
              <a:rPr lang="de-AT" sz="1050" dirty="0" err="1"/>
              <a:t>Vjesnik</a:t>
            </a:r>
            <a:r>
              <a:rPr lang="de-AT" sz="1050" dirty="0"/>
              <a:t>, 18(1), S.435–445.</a:t>
            </a:r>
            <a:endParaRPr lang="en-AT" sz="1050" dirty="0"/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de-AT" sz="1050" dirty="0"/>
              <a:t>Wenz, M., 2008. Automatische Konfiguration der Bewegungssteuerung von Industrierobotern.</a:t>
            </a:r>
            <a:r>
              <a:rPr lang="en-AT" sz="1050" dirty="0"/>
              <a:t> </a:t>
            </a:r>
            <a:r>
              <a:rPr lang="de-AT" sz="1050" dirty="0"/>
              <a:t>Berlin, Deutschland: Logos Verlag Berlin GmbH</a:t>
            </a:r>
            <a:r>
              <a:rPr lang="de-AT" sz="1050" dirty="0" smtClean="0"/>
              <a:t>.</a:t>
            </a:r>
            <a:endParaRPr lang="en-AT" sz="1050" dirty="0" smtClean="0"/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de-AT" sz="1050" dirty="0"/>
              <a:t>Dr. Wilfried </a:t>
            </a:r>
            <a:r>
              <a:rPr lang="de-AT" sz="1050" dirty="0" err="1" smtClean="0"/>
              <a:t>Kubinger</a:t>
            </a:r>
            <a:r>
              <a:rPr lang="en-AT" sz="1050" dirty="0" smtClean="0"/>
              <a:t>, </a:t>
            </a:r>
            <a:r>
              <a:rPr lang="de-AT" sz="1050" dirty="0"/>
              <a:t>Grundlagen der </a:t>
            </a:r>
            <a:r>
              <a:rPr lang="de-AT" sz="1050" dirty="0" smtClean="0"/>
              <a:t>Mechatronik</a:t>
            </a:r>
            <a:r>
              <a:rPr lang="en-AT" sz="1050" dirty="0" smtClean="0"/>
              <a:t>, 2016</a:t>
            </a:r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de-AT" sz="1050" dirty="0"/>
              <a:t>Mag. DI Hannes </a:t>
            </a:r>
            <a:r>
              <a:rPr lang="de-AT" sz="1050" dirty="0" err="1"/>
              <a:t>Grünbichler</a:t>
            </a:r>
            <a:r>
              <a:rPr lang="de-AT" sz="1050" dirty="0"/>
              <a:t> </a:t>
            </a:r>
            <a:r>
              <a:rPr lang="de-AT" sz="1050" dirty="0" smtClean="0"/>
              <a:t>MA</a:t>
            </a:r>
            <a:r>
              <a:rPr lang="en-AT" sz="1050" dirty="0" smtClean="0"/>
              <a:t>, Produktionstechnik, 2018</a:t>
            </a:r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r>
              <a:rPr lang="pt-BR" sz="1050" dirty="0"/>
              <a:t>Mohamed Aburaia</a:t>
            </a:r>
            <a:r>
              <a:rPr lang="en-AT" sz="1050" dirty="0"/>
              <a:t> </a:t>
            </a:r>
            <a:r>
              <a:rPr lang="pt-BR" sz="1050" dirty="0"/>
              <a:t>MSc</a:t>
            </a:r>
            <a:r>
              <a:rPr lang="en-AT" sz="1050" dirty="0"/>
              <a:t>, Auslegung von Robotern, 2018</a:t>
            </a:r>
          </a:p>
          <a:p>
            <a:pPr marL="0" indent="0">
              <a:buNone/>
            </a:pPr>
            <a:endParaRPr lang="en-AT" sz="1050" dirty="0"/>
          </a:p>
          <a:p>
            <a:pPr marL="0" indent="0">
              <a:buNone/>
            </a:pPr>
            <a:endParaRPr lang="en-AT" sz="1050" dirty="0"/>
          </a:p>
        </p:txBody>
      </p:sp>
    </p:spTree>
    <p:extLst>
      <p:ext uri="{BB962C8B-B14F-4D97-AF65-F5344CB8AC3E}">
        <p14:creationId xmlns:p14="http://schemas.microsoft.com/office/powerpoint/2010/main" val="227160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2546" r="20109"/>
          <a:stretch/>
        </p:blipFill>
        <p:spPr>
          <a:xfrm>
            <a:off x="3995936" y="1299239"/>
            <a:ext cx="4896544" cy="4471864"/>
          </a:xfrm>
          <a:prstGeom prst="rect">
            <a:avLst/>
          </a:prstGeom>
        </p:spPr>
      </p:pic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dirty="0"/>
              <a:t>Konzept</a:t>
            </a:r>
            <a:endParaRPr lang="de-AT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T" sz="2400" dirty="0"/>
              <a:t>Anforderungen</a:t>
            </a:r>
          </a:p>
          <a:p>
            <a:pPr lvl="1"/>
            <a:r>
              <a:rPr lang="en-AT" dirty="0"/>
              <a:t>Eigensicher </a:t>
            </a:r>
          </a:p>
          <a:p>
            <a:pPr lvl="1"/>
            <a:r>
              <a:rPr lang="en-AT" dirty="0"/>
              <a:t>Portabel und kompakt </a:t>
            </a:r>
          </a:p>
          <a:p>
            <a:pPr lvl="1"/>
            <a:r>
              <a:rPr lang="en-AT" dirty="0"/>
              <a:t>Robust und kostengünstig</a:t>
            </a:r>
            <a:endParaRPr lang="de-AT" dirty="0"/>
          </a:p>
          <a:p>
            <a:r>
              <a:rPr lang="en-AT" sz="2400" dirty="0"/>
              <a:t>Parallelkinematik</a:t>
            </a:r>
            <a:endParaRPr lang="de-AT" sz="2400" dirty="0"/>
          </a:p>
          <a:p>
            <a:pPr lvl="1"/>
            <a:r>
              <a:rPr lang="en-AT" dirty="0"/>
              <a:t>Lösen der inversen Kinematik </a:t>
            </a:r>
            <a:br>
              <a:rPr lang="en-AT" dirty="0"/>
            </a:br>
            <a:r>
              <a:rPr lang="en-AT" dirty="0"/>
              <a:t>im Vergleich mit seriellen </a:t>
            </a:r>
            <a:br>
              <a:rPr lang="en-AT" dirty="0"/>
            </a:br>
            <a:r>
              <a:rPr lang="en-AT" dirty="0"/>
              <a:t>Strukturen relativ einfach</a:t>
            </a:r>
          </a:p>
          <a:p>
            <a:r>
              <a:rPr lang="en-AT" sz="2400" dirty="0"/>
              <a:t>“S</a:t>
            </a:r>
            <a:r>
              <a:rPr lang="de-AT" sz="2400" dirty="0" err="1"/>
              <a:t>marte</a:t>
            </a:r>
            <a:r>
              <a:rPr lang="de-AT" sz="2400" dirty="0"/>
              <a:t>” Motoren</a:t>
            </a:r>
          </a:p>
          <a:p>
            <a:pPr lvl="1"/>
            <a:r>
              <a:rPr lang="en-AT" dirty="0"/>
              <a:t>Integrierte Steuerung und Regelung</a:t>
            </a:r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5638443"/>
            <a:ext cx="2324576" cy="202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2368" y="590076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Abb</a:t>
            </a:r>
            <a:r>
              <a:rPr lang="en-AT" dirty="0" smtClean="0"/>
              <a:t>. </a:t>
            </a:r>
            <a:r>
              <a:rPr lang="en-AT" dirty="0"/>
              <a:t>1</a:t>
            </a:r>
            <a:r>
              <a:rPr lang="de-AT" dirty="0"/>
              <a:t>: </a:t>
            </a:r>
            <a:r>
              <a:rPr lang="de-AT" dirty="0" err="1"/>
              <a:t>Dimetrische</a:t>
            </a:r>
            <a:r>
              <a:rPr lang="de-AT" dirty="0"/>
              <a:t> Ansicht des unbefestigten Delta-Roboters</a:t>
            </a:r>
          </a:p>
        </p:txBody>
      </p:sp>
    </p:spTree>
    <p:extLst>
      <p:ext uri="{BB962C8B-B14F-4D97-AF65-F5344CB8AC3E}">
        <p14:creationId xmlns:p14="http://schemas.microsoft.com/office/powerpoint/2010/main" val="12941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0537" cy="622300"/>
          </a:xfrm>
        </p:spPr>
        <p:txBody>
          <a:bodyPr/>
          <a:lstStyle/>
          <a:p>
            <a:r>
              <a:rPr lang="en-AT" dirty="0"/>
              <a:t>Ergebnisse</a:t>
            </a:r>
            <a:endParaRPr lang="de-AT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2400" dirty="0"/>
              <a:t>M</a:t>
            </a:r>
            <a:r>
              <a:rPr lang="de-AT" sz="2400" dirty="0" err="1"/>
              <a:t>echatronische</a:t>
            </a:r>
            <a:r>
              <a:rPr lang="en-AT" sz="2400" dirty="0"/>
              <a:t> </a:t>
            </a:r>
            <a:r>
              <a:rPr lang="de-AT" sz="2400" dirty="0"/>
              <a:t>Auslegung eines Delta-Roboters</a:t>
            </a:r>
            <a:endParaRPr lang="en-AT" sz="2400" dirty="0"/>
          </a:p>
          <a:p>
            <a:pPr lvl="1"/>
            <a:r>
              <a:rPr lang="en-AT" sz="2200" dirty="0"/>
              <a:t>Geometrische Modellierung </a:t>
            </a:r>
            <a:endParaRPr lang="de-AT" sz="2200" dirty="0"/>
          </a:p>
          <a:p>
            <a:pPr lvl="2"/>
            <a:r>
              <a:rPr lang="en-AT" dirty="0"/>
              <a:t>Parameter orientieren sich an in der Industrie eingesetzten Robotern </a:t>
            </a:r>
            <a:endParaRPr lang="de-AT" dirty="0"/>
          </a:p>
          <a:p>
            <a:pPr lvl="1"/>
            <a:r>
              <a:rPr lang="en-AT" sz="2200" dirty="0"/>
              <a:t>Mathematische Modellierung</a:t>
            </a:r>
            <a:endParaRPr lang="de-AT" sz="2200" dirty="0"/>
          </a:p>
          <a:p>
            <a:pPr lvl="2"/>
            <a:r>
              <a:rPr lang="en-AT" dirty="0"/>
              <a:t>Freiheitsgrade, Inverse Kinematik, Jacobi-Matrix</a:t>
            </a:r>
            <a:endParaRPr lang="de-AT" dirty="0"/>
          </a:p>
          <a:p>
            <a:pPr lvl="1"/>
            <a:r>
              <a:rPr lang="en-AT" sz="2200" dirty="0"/>
              <a:t>Konstruktion und Programmierung</a:t>
            </a:r>
            <a:endParaRPr lang="de-AT" sz="2200" dirty="0"/>
          </a:p>
          <a:p>
            <a:pPr lvl="2"/>
            <a:r>
              <a:rPr lang="en-AT" dirty="0"/>
              <a:t>Um Modell der inversen Kinematik am Testaufbau auf Richtigkeit zu überprüfen</a:t>
            </a:r>
          </a:p>
          <a:p>
            <a:pPr lvl="2"/>
            <a:r>
              <a:rPr lang="en-AT" dirty="0"/>
              <a:t>Fertigungsverfahren: Rapid Prototyping (SLS, FFF)</a:t>
            </a:r>
          </a:p>
          <a:p>
            <a:pPr lvl="2"/>
            <a:r>
              <a:rPr lang="en-AT" dirty="0"/>
              <a:t>Programmierung: MATLAB (API von HEBI), GUI</a:t>
            </a:r>
            <a:endParaRPr lang="de-AT" dirty="0"/>
          </a:p>
        </p:txBody>
      </p:sp>
      <p:sp>
        <p:nvSpPr>
          <p:cNvPr id="410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AT" altLang="de-DE" sz="1000" dirty="0"/>
          </a:p>
          <a:p>
            <a:pPr>
              <a:spcBef>
                <a:spcPct val="0"/>
              </a:spcBef>
              <a:buClrTx/>
              <a:buFontTx/>
              <a:buNone/>
            </a:pPr>
            <a:fld id="{45FB9448-036B-4A06-8031-E242A17569E9}" type="slidenum">
              <a:rPr lang="de-AT" altLang="de-DE" sz="800">
                <a:solidFill>
                  <a:srgbClr val="626B7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4101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e-AT" altLang="de-DE" sz="800">
                <a:solidFill>
                  <a:srgbClr val="626B71"/>
                </a:solidFill>
              </a:rPr>
              <a:t> © FH Technikum Wien</a:t>
            </a:r>
          </a:p>
        </p:txBody>
      </p:sp>
      <p:pic>
        <p:nvPicPr>
          <p:cNvPr id="6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9" r="15074" b="-4117"/>
          <a:stretch/>
        </p:blipFill>
        <p:spPr>
          <a:xfrm>
            <a:off x="467544" y="908720"/>
            <a:ext cx="8523597" cy="5968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/>
            </a:r>
            <a:br>
              <a:rPr lang="en-AT" dirty="0"/>
            </a:br>
            <a:r>
              <a:rPr lang="en-AT" dirty="0"/>
              <a:t>CAD Modell des gesamten Robotersystems</a:t>
            </a:r>
            <a:r>
              <a:rPr lang="de-AT" dirty="0"/>
              <a:t/>
            </a:r>
            <a:br>
              <a:rPr lang="de-AT" dirty="0"/>
            </a:b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6220" y="6357626"/>
            <a:ext cx="518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Abb</a:t>
            </a:r>
            <a:r>
              <a:rPr lang="en-AT" dirty="0" smtClean="0"/>
              <a:t>. </a:t>
            </a:r>
            <a:r>
              <a:rPr lang="en-AT" dirty="0"/>
              <a:t>2</a:t>
            </a:r>
            <a:r>
              <a:rPr lang="de-AT" dirty="0"/>
              <a:t>: Isometrische Ansicht des Delta-Roboters</a:t>
            </a:r>
          </a:p>
        </p:txBody>
      </p:sp>
    </p:spTree>
    <p:extLst>
      <p:ext uri="{BB962C8B-B14F-4D97-AF65-F5344CB8AC3E}">
        <p14:creationId xmlns:p14="http://schemas.microsoft.com/office/powerpoint/2010/main" val="28364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 smtClean="0"/>
              <a:t>Weitere Ansichten des CAD Modells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1" t="8476" r="15355" b="5784"/>
          <a:stretch/>
        </p:blipFill>
        <p:spPr>
          <a:xfrm>
            <a:off x="5148064" y="1988840"/>
            <a:ext cx="3744416" cy="34563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5942971"/>
            <a:ext cx="2197213" cy="222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5974" y="5885712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Abb</a:t>
            </a:r>
            <a:r>
              <a:rPr lang="en-AT" dirty="0" smtClean="0"/>
              <a:t>. </a:t>
            </a:r>
            <a:r>
              <a:rPr lang="en-AT" dirty="0"/>
              <a:t>3</a:t>
            </a:r>
            <a:r>
              <a:rPr lang="de-AT" dirty="0"/>
              <a:t>: Draufsicht </a:t>
            </a:r>
            <a:r>
              <a:rPr lang="en-AT" dirty="0"/>
              <a:t>(links) und </a:t>
            </a:r>
            <a:r>
              <a:rPr lang="de-AT" dirty="0"/>
              <a:t>Seitenansicht </a:t>
            </a:r>
            <a:r>
              <a:rPr lang="en-AT" dirty="0"/>
              <a:t>(rechts) </a:t>
            </a:r>
            <a:r>
              <a:rPr lang="de-AT" dirty="0"/>
              <a:t>des Delta-Roboters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5568914"/>
            <a:ext cx="2197213" cy="22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r="2991"/>
          <a:stretch/>
        </p:blipFill>
        <p:spPr>
          <a:xfrm>
            <a:off x="258819" y="1774620"/>
            <a:ext cx="4927434" cy="3755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1" y="5438588"/>
            <a:ext cx="2197213" cy="2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dirty="0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8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4" y="6019800"/>
            <a:ext cx="509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Video: </a:t>
            </a:r>
            <a:r>
              <a:rPr lang="en-AT" dirty="0"/>
              <a:t>Zeichenanwendung</a:t>
            </a:r>
            <a:r>
              <a:rPr lang="de-AT" dirty="0"/>
              <a:t>; Geschwindigkeit</a:t>
            </a:r>
            <a:r>
              <a:rPr lang="en-AT" dirty="0"/>
              <a:t>:</a:t>
            </a:r>
            <a:r>
              <a:rPr lang="de-AT" dirty="0"/>
              <a:t> x</a:t>
            </a:r>
            <a:r>
              <a:rPr lang="en-AT" dirty="0"/>
              <a:t>2</a:t>
            </a:r>
            <a:endParaRPr lang="de-AT" dirty="0"/>
          </a:p>
        </p:txBody>
      </p:sp>
      <p:pic>
        <p:nvPicPr>
          <p:cNvPr id="8" name="Zeichenanwendung_speedx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124744"/>
            <a:ext cx="8500293" cy="4780960"/>
          </a:xfrm>
        </p:spPr>
      </p:pic>
    </p:spTree>
    <p:extLst>
      <p:ext uri="{BB962C8B-B14F-4D97-AF65-F5344CB8AC3E}">
        <p14:creationId xmlns:p14="http://schemas.microsoft.com/office/powerpoint/2010/main" val="2636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Kompletter Aufbau der Station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EA2E9EE7-2069-4723-9DA4-5EFF1549E298}" type="slidenum">
              <a:rPr lang="de-AT" altLang="de-DE" sz="800" smtClean="0">
                <a:solidFill>
                  <a:srgbClr val="626B71"/>
                </a:solidFill>
              </a:rPr>
              <a:pPr/>
              <a:t>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86395"/>
            <a:ext cx="1252856" cy="72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r="24800" b="2401"/>
          <a:stretch/>
        </p:blipFill>
        <p:spPr>
          <a:xfrm>
            <a:off x="323528" y="1769580"/>
            <a:ext cx="4162734" cy="41457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23" y="1741828"/>
            <a:ext cx="4460561" cy="33891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55576" y="6083399"/>
            <a:ext cx="785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err="1" smtClean="0"/>
              <a:t>Abb</a:t>
            </a:r>
            <a:r>
              <a:rPr lang="en-AT" sz="1400" dirty="0" smtClean="0"/>
              <a:t>. </a:t>
            </a:r>
            <a:r>
              <a:rPr lang="en-AT" sz="1400" dirty="0"/>
              <a:t>4</a:t>
            </a:r>
            <a:r>
              <a:rPr lang="de-AT" sz="1400" dirty="0"/>
              <a:t>: </a:t>
            </a:r>
            <a:r>
              <a:rPr lang="en-AT" sz="1400" dirty="0"/>
              <a:t>Kompletter Aufbau der Station mit Arbeitsbereich (links) und ohne Arbeitsbereich (rechts)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3961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PPT_MSE">
  <a:themeElements>
    <a:clrScheme name="ppt_Vorlage_FHT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Vorlage_FHTW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Vorlage_FHT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Vorlage_PPT_BMR_MMR</Template>
  <TotalTime>0</TotalTime>
  <Words>1920</Words>
  <Application>Microsoft Office PowerPoint</Application>
  <PresentationFormat>On-screen Show (4:3)</PresentationFormat>
  <Paragraphs>585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Vorlage_PPT_MSE</vt:lpstr>
      <vt:lpstr>Auslegung und Konstruktion eines Delta-Roboters zur Untersuchung der inversen Kinematik</vt:lpstr>
      <vt:lpstr>Projekt-Hintergrund </vt:lpstr>
      <vt:lpstr>Stand der Technik</vt:lpstr>
      <vt:lpstr>Konzept</vt:lpstr>
      <vt:lpstr>Ergebnisse</vt:lpstr>
      <vt:lpstr> CAD Modell des gesamten Robotersystems </vt:lpstr>
      <vt:lpstr>Weitere Ansichten des CAD Modells</vt:lpstr>
      <vt:lpstr>PowerPoint Presentation</vt:lpstr>
      <vt:lpstr>Kompletter Aufbau der Station</vt:lpstr>
      <vt:lpstr>Trajektorienplanung</vt:lpstr>
      <vt:lpstr>Trajektorienplanung</vt:lpstr>
      <vt:lpstr>Diskussion</vt:lpstr>
      <vt:lpstr>Zusammenfassung </vt:lpstr>
      <vt:lpstr>Anforderungen</vt:lpstr>
      <vt:lpstr>Absolutgenauigkeit</vt:lpstr>
      <vt:lpstr>Absolut-/Wiederholgenauigkeit</vt:lpstr>
      <vt:lpstr>Fused Filament Fabrication (FFF)</vt:lpstr>
      <vt:lpstr>Ethernet</vt:lpstr>
      <vt:lpstr>Geometrische Modellierung</vt:lpstr>
      <vt:lpstr>Freiheitsgrade</vt:lpstr>
      <vt:lpstr>Hebi Robotics</vt:lpstr>
      <vt:lpstr>Inverse Kinematik</vt:lpstr>
      <vt:lpstr>Inverse Kinematik  - Geometrisches Lösungsverfahren  </vt:lpstr>
      <vt:lpstr>Jacobi-Matrix</vt:lpstr>
      <vt:lpstr>Jacobi-Matrix</vt:lpstr>
      <vt:lpstr>Kinematik</vt:lpstr>
      <vt:lpstr>Kubische Spline Interpolation</vt:lpstr>
      <vt:lpstr>Kubische Spline Interpolation</vt:lpstr>
      <vt:lpstr>Mehrdeutigkeit und Singularität</vt:lpstr>
      <vt:lpstr>Parallele/Serielle Kinematik</vt:lpstr>
      <vt:lpstr>Pose</vt:lpstr>
      <vt:lpstr>Rapid Prototyping</vt:lpstr>
      <vt:lpstr>Smart Manufacturing</vt:lpstr>
      <vt:lpstr>“Smarte” Motoren</vt:lpstr>
      <vt:lpstr>Selektives Lasersintern (SLS)</vt:lpstr>
      <vt:lpstr>Toleranz</vt:lpstr>
      <vt:lpstr>Wiederholgenauigkeit</vt:lpstr>
      <vt:lpstr>Zeitplan</vt:lpstr>
      <vt:lpstr>Literaturverzeichnis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 Schausberger</dc:creator>
  <cp:lastModifiedBy>Felix Schausberger</cp:lastModifiedBy>
  <cp:revision>197</cp:revision>
  <dcterms:created xsi:type="dcterms:W3CDTF">2019-03-06T12:34:13Z</dcterms:created>
  <dcterms:modified xsi:type="dcterms:W3CDTF">2019-07-01T09:17:07Z</dcterms:modified>
</cp:coreProperties>
</file>